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  <p:sldMasterId id="2147483731" r:id="rId2"/>
    <p:sldMasterId id="2147483843" r:id="rId3"/>
    <p:sldMasterId id="2147483856" r:id="rId4"/>
    <p:sldMasterId id="2147483870" r:id="rId5"/>
  </p:sldMasterIdLst>
  <p:notesMasterIdLst>
    <p:notesMasterId r:id="rId93"/>
  </p:notesMasterIdLst>
  <p:handoutMasterIdLst>
    <p:handoutMasterId r:id="rId94"/>
  </p:handoutMasterIdLst>
  <p:sldIdLst>
    <p:sldId id="363" r:id="rId6"/>
    <p:sldId id="588" r:id="rId7"/>
    <p:sldId id="546" r:id="rId8"/>
    <p:sldId id="555" r:id="rId9"/>
    <p:sldId id="556" r:id="rId10"/>
    <p:sldId id="557" r:id="rId11"/>
    <p:sldId id="558" r:id="rId12"/>
    <p:sldId id="559" r:id="rId13"/>
    <p:sldId id="560" r:id="rId14"/>
    <p:sldId id="561" r:id="rId15"/>
    <p:sldId id="562" r:id="rId16"/>
    <p:sldId id="563" r:id="rId17"/>
    <p:sldId id="564" r:id="rId18"/>
    <p:sldId id="565" r:id="rId19"/>
    <p:sldId id="566" r:id="rId20"/>
    <p:sldId id="567" r:id="rId21"/>
    <p:sldId id="568" r:id="rId22"/>
    <p:sldId id="604" r:id="rId23"/>
    <p:sldId id="582" r:id="rId24"/>
    <p:sldId id="583" r:id="rId25"/>
    <p:sldId id="584" r:id="rId26"/>
    <p:sldId id="547" r:id="rId27"/>
    <p:sldId id="569" r:id="rId28"/>
    <p:sldId id="655" r:id="rId29"/>
    <p:sldId id="605" r:id="rId30"/>
    <p:sldId id="606" r:id="rId31"/>
    <p:sldId id="612" r:id="rId32"/>
    <p:sldId id="645" r:id="rId33"/>
    <p:sldId id="646" r:id="rId34"/>
    <p:sldId id="643" r:id="rId35"/>
    <p:sldId id="642" r:id="rId36"/>
    <p:sldId id="644" r:id="rId37"/>
    <p:sldId id="662" r:id="rId38"/>
    <p:sldId id="633" r:id="rId39"/>
    <p:sldId id="632" r:id="rId40"/>
    <p:sldId id="667" r:id="rId41"/>
    <p:sldId id="663" r:id="rId42"/>
    <p:sldId id="571" r:id="rId43"/>
    <p:sldId id="576" r:id="rId44"/>
    <p:sldId id="572" r:id="rId45"/>
    <p:sldId id="573" r:id="rId46"/>
    <p:sldId id="574" r:id="rId47"/>
    <p:sldId id="575" r:id="rId48"/>
    <p:sldId id="580" r:id="rId49"/>
    <p:sldId id="579" r:id="rId50"/>
    <p:sldId id="581" r:id="rId51"/>
    <p:sldId id="631" r:id="rId52"/>
    <p:sldId id="551" r:id="rId53"/>
    <p:sldId id="589" r:id="rId54"/>
    <p:sldId id="590" r:id="rId55"/>
    <p:sldId id="591" r:id="rId56"/>
    <p:sldId id="592" r:id="rId57"/>
    <p:sldId id="593" r:id="rId58"/>
    <p:sldId id="594" r:id="rId59"/>
    <p:sldId id="595" r:id="rId60"/>
    <p:sldId id="596" r:id="rId61"/>
    <p:sldId id="597" r:id="rId62"/>
    <p:sldId id="598" r:id="rId63"/>
    <p:sldId id="599" r:id="rId64"/>
    <p:sldId id="641" r:id="rId65"/>
    <p:sldId id="600" r:id="rId66"/>
    <p:sldId id="601" r:id="rId67"/>
    <p:sldId id="602" r:id="rId68"/>
    <p:sldId id="613" r:id="rId69"/>
    <p:sldId id="614" r:id="rId70"/>
    <p:sldId id="615" r:id="rId71"/>
    <p:sldId id="616" r:id="rId72"/>
    <p:sldId id="617" r:id="rId73"/>
    <p:sldId id="618" r:id="rId74"/>
    <p:sldId id="619" r:id="rId75"/>
    <p:sldId id="620" r:id="rId76"/>
    <p:sldId id="621" r:id="rId77"/>
    <p:sldId id="622" r:id="rId78"/>
    <p:sldId id="553" r:id="rId79"/>
    <p:sldId id="585" r:id="rId80"/>
    <p:sldId id="586" r:id="rId81"/>
    <p:sldId id="587" r:id="rId82"/>
    <p:sldId id="549" r:id="rId83"/>
    <p:sldId id="550" r:id="rId84"/>
    <p:sldId id="665" r:id="rId85"/>
    <p:sldId id="658" r:id="rId86"/>
    <p:sldId id="659" r:id="rId87"/>
    <p:sldId id="660" r:id="rId88"/>
    <p:sldId id="661" r:id="rId89"/>
    <p:sldId id="664" r:id="rId90"/>
    <p:sldId id="666" r:id="rId91"/>
    <p:sldId id="554" r:id="rId92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9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39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39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39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39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39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39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39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39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0404"/>
    <a:srgbClr val="FFFFFF"/>
    <a:srgbClr val="FF0000"/>
    <a:srgbClr val="0000FF"/>
    <a:srgbClr val="CCECFF"/>
    <a:srgbClr val="FF6600"/>
    <a:srgbClr val="CC9900"/>
    <a:srgbClr val="3366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21" autoAdjust="0"/>
    <p:restoredTop sz="94694" autoAdjust="0"/>
  </p:normalViewPr>
  <p:slideViewPr>
    <p:cSldViewPr>
      <p:cViewPr varScale="1">
        <p:scale>
          <a:sx n="117" d="100"/>
          <a:sy n="117" d="100"/>
        </p:scale>
        <p:origin x="824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5406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5936"/>
    </p:cViewPr>
  </p:sorterViewPr>
  <p:notesViewPr>
    <p:cSldViewPr>
      <p:cViewPr varScale="1">
        <p:scale>
          <a:sx n="83" d="100"/>
          <a:sy n="83" d="100"/>
        </p:scale>
        <p:origin x="3816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84" Type="http://schemas.openxmlformats.org/officeDocument/2006/relationships/slide" Target="slides/slide79.xml"/><Relationship Id="rId89" Type="http://schemas.openxmlformats.org/officeDocument/2006/relationships/slide" Target="slides/slide84.xml"/><Relationship Id="rId16" Type="http://schemas.openxmlformats.org/officeDocument/2006/relationships/slide" Target="slides/slide11.xml"/><Relationship Id="rId11" Type="http://schemas.openxmlformats.org/officeDocument/2006/relationships/slide" Target="slides/slide6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74" Type="http://schemas.openxmlformats.org/officeDocument/2006/relationships/slide" Target="slides/slide69.xml"/><Relationship Id="rId79" Type="http://schemas.openxmlformats.org/officeDocument/2006/relationships/slide" Target="slides/slide74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85.xml"/><Relationship Id="rId95" Type="http://schemas.openxmlformats.org/officeDocument/2006/relationships/presProps" Target="presProps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80" Type="http://schemas.openxmlformats.org/officeDocument/2006/relationships/slide" Target="slides/slide75.xml"/><Relationship Id="rId85" Type="http://schemas.openxmlformats.org/officeDocument/2006/relationships/slide" Target="slides/slide80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slide" Target="slides/slide65.xml"/><Relationship Id="rId75" Type="http://schemas.openxmlformats.org/officeDocument/2006/relationships/slide" Target="slides/slide70.xml"/><Relationship Id="rId83" Type="http://schemas.openxmlformats.org/officeDocument/2006/relationships/slide" Target="slides/slide78.xml"/><Relationship Id="rId88" Type="http://schemas.openxmlformats.org/officeDocument/2006/relationships/slide" Target="slides/slide83.xml"/><Relationship Id="rId91" Type="http://schemas.openxmlformats.org/officeDocument/2006/relationships/slide" Target="slides/slide86.xml"/><Relationship Id="rId9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slide" Target="slides/slide68.xml"/><Relationship Id="rId78" Type="http://schemas.openxmlformats.org/officeDocument/2006/relationships/slide" Target="slides/slide73.xml"/><Relationship Id="rId81" Type="http://schemas.openxmlformats.org/officeDocument/2006/relationships/slide" Target="slides/slide76.xml"/><Relationship Id="rId86" Type="http://schemas.openxmlformats.org/officeDocument/2006/relationships/slide" Target="slides/slide81.xml"/><Relationship Id="rId94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34" Type="http://schemas.openxmlformats.org/officeDocument/2006/relationships/slide" Target="slides/slide29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6" Type="http://schemas.openxmlformats.org/officeDocument/2006/relationships/slide" Target="slides/slide71.xml"/><Relationship Id="rId97" Type="http://schemas.openxmlformats.org/officeDocument/2006/relationships/theme" Target="theme/theme1.xml"/><Relationship Id="rId7" Type="http://schemas.openxmlformats.org/officeDocument/2006/relationships/slide" Target="slides/slide2.xml"/><Relationship Id="rId71" Type="http://schemas.openxmlformats.org/officeDocument/2006/relationships/slide" Target="slides/slide66.xml"/><Relationship Id="rId92" Type="http://schemas.openxmlformats.org/officeDocument/2006/relationships/slide" Target="slides/slide87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4.xml"/><Relationship Id="rId24" Type="http://schemas.openxmlformats.org/officeDocument/2006/relationships/slide" Target="slides/slide19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66" Type="http://schemas.openxmlformats.org/officeDocument/2006/relationships/slide" Target="slides/slide61.xml"/><Relationship Id="rId87" Type="http://schemas.openxmlformats.org/officeDocument/2006/relationships/slide" Target="slides/slide82.xml"/><Relationship Id="rId61" Type="http://schemas.openxmlformats.org/officeDocument/2006/relationships/slide" Target="slides/slide56.xml"/><Relationship Id="rId82" Type="http://schemas.openxmlformats.org/officeDocument/2006/relationships/slide" Target="slides/slide77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56" Type="http://schemas.openxmlformats.org/officeDocument/2006/relationships/slide" Target="slides/slide51.xml"/><Relationship Id="rId77" Type="http://schemas.openxmlformats.org/officeDocument/2006/relationships/slide" Target="slides/slide72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slide" Target="slides/slide67.xml"/><Relationship Id="rId93" Type="http://schemas.openxmlformats.org/officeDocument/2006/relationships/notesMaster" Target="notesMasters/notesMaster1.xml"/><Relationship Id="rId9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image" Target="../media/image5.emf"/><Relationship Id="rId4" Type="http://schemas.openxmlformats.org/officeDocument/2006/relationships/image" Target="../media/image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E5FAF0-987E-4D6B-851B-C97985F74D94}" type="datetimeFigureOut">
              <a:rPr lang="en-US" smtClean="0"/>
              <a:pPr/>
              <a:t>5/5/22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2CD14F-E692-4FFC-8C6F-29734CB11F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5475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587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39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93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93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27A7003-060F-41FA-95B3-A1F138D96F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6015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A40D13-913F-483C-B29E-AE31C7052CF8}" type="slidenum">
              <a:rPr lang="en-US" smtClean="0">
                <a:latin typeface="Arial" charset="0"/>
                <a:cs typeface="Arial" charset="0"/>
              </a:rPr>
              <a:pPr/>
              <a:t>1</a:t>
            </a:fld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80702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C3A1B8-690E-45D4-A050-FA0DE2A68ADF}" type="slidenum">
              <a:rPr lang="en-US" altLang="en-US">
                <a:solidFill>
                  <a:srgbClr val="000000"/>
                </a:solidFill>
              </a:rPr>
              <a:pPr/>
              <a:t>13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6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7241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D414D1-CE35-467D-BC7E-264C0C0A7930}" type="slidenum">
              <a:rPr lang="en-US" altLang="en-US">
                <a:solidFill>
                  <a:srgbClr val="000000"/>
                </a:solidFill>
              </a:rPr>
              <a:pPr/>
              <a:t>16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77218" name="Rectangle 7"/>
          <p:cNvSpPr txBox="1">
            <a:spLocks noGrp="1" noChangeArrowheads="1"/>
          </p:cNvSpPr>
          <p:nvPr/>
        </p:nvSpPr>
        <p:spPr bwMode="auto">
          <a:xfrm>
            <a:off x="3971925" y="8832850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6" tIns="46588" rIns="93176" bIns="46588" anchor="b"/>
          <a:lstStyle>
            <a:lvl1pPr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0250" indent="-280988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22363" indent="-223838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71625" indent="-223838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20888" indent="-223838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78088" indent="-223838" defTabSz="9302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35288" indent="-223838" defTabSz="9302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92488" indent="-223838" defTabSz="9302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49688" indent="-223838" defTabSz="9302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0" hangingPunct="0"/>
            <a:fld id="{49DF8B77-9CCC-4594-8908-504BE36F8AB2}" type="slidenum">
              <a:rPr lang="en-US" altLang="en-US" sz="1200" smtClean="0">
                <a:solidFill>
                  <a:srgbClr val="000000"/>
                </a:solidFill>
                <a:ea typeface="ＭＳ Ｐゴシック" panose="020B0600070205080204" pitchFamily="34" charset="-128"/>
                <a:cs typeface="+mn-cs"/>
              </a:rPr>
              <a:pPr algn="r" eaLnBrk="0" hangingPunct="0"/>
              <a:t>16</a:t>
            </a:fld>
            <a:endParaRPr lang="en-US" altLang="en-US" sz="1200">
              <a:solidFill>
                <a:srgbClr val="000000"/>
              </a:solidFill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7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8500"/>
            <a:ext cx="4648200" cy="3486150"/>
          </a:xfrm>
          <a:ln/>
        </p:spPr>
      </p:sp>
      <p:sp>
        <p:nvSpPr>
          <p:cNvPr id="777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414838"/>
            <a:ext cx="5140325" cy="4183062"/>
          </a:xfrm>
        </p:spPr>
        <p:txBody>
          <a:bodyPr lIns="93176" tIns="46588" rIns="93176" bIns="46588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43923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l-NL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1497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l-NL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40469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7C9357-4280-4BD5-B79A-4C033D3CAB47}" type="slidenum">
              <a:rPr lang="en-US" smtClean="0">
                <a:latin typeface="Arial" charset="0"/>
                <a:cs typeface="Arial" charset="0"/>
              </a:rPr>
              <a:pPr/>
              <a:t>22</a:t>
            </a:fld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28039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775049-6E27-4E51-8573-3F7DE22F1F51}" type="slidenum">
              <a:rPr lang="en-US" smtClean="0">
                <a:solidFill>
                  <a:prstClr val="black"/>
                </a:solidFill>
              </a:rPr>
              <a:pPr/>
              <a:t>44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8072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C6F23B-E573-47E5-95A7-7A2E618CFEA3}" type="slidenum">
              <a:rPr lang="en-US" smtClean="0">
                <a:solidFill>
                  <a:prstClr val="black"/>
                </a:solidFill>
              </a:rPr>
              <a:pPr/>
              <a:t>45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8899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F842BD-1054-4F0B-9439-92900D9C1F75}" type="slidenum">
              <a:rPr lang="en-US" smtClean="0">
                <a:solidFill>
                  <a:prstClr val="black"/>
                </a:solidFill>
              </a:rPr>
              <a:pPr/>
              <a:t>46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3592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7C9357-4280-4BD5-B79A-4C033D3CAB47}" type="slidenum">
              <a:rPr lang="en-US" smtClean="0">
                <a:latin typeface="Arial" charset="0"/>
                <a:cs typeface="Arial" charset="0"/>
              </a:rPr>
              <a:pPr/>
              <a:t>48</a:t>
            </a:fld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44067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6CD5B8-4CB1-4D7D-85A9-B7A09112EC0D}" type="slidenum"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pPr/>
              <a:t>49</a:t>
            </a:fld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75919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7C9357-4280-4BD5-B79A-4C033D3CAB47}" type="slidenum">
              <a:rPr lang="en-US" smtClean="0">
                <a:latin typeface="Arial" charset="0"/>
                <a:cs typeface="Arial" charset="0"/>
              </a:rPr>
              <a:pPr/>
              <a:t>2</a:t>
            </a:fld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626049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A7F63F-5346-457D-BF5C-35EFF58A1650}" type="slidenum"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pPr/>
              <a:t>50</a:t>
            </a:fld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968694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CBC757-12B6-4189-8973-A1B8F269076D}" type="slidenum"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pPr/>
              <a:t>51</a:t>
            </a:fld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070497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A233E8-6557-434D-A331-3B4349FD1FDA}" type="slidenum"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pPr/>
              <a:t>52</a:t>
            </a:fld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364779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C318EC-6BBF-4B4B-B0FC-918023AD46E8}" type="slidenum"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pPr/>
              <a:t>53</a:t>
            </a:fld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53088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022F50-457A-41FF-AEF4-2A609508C9DB}" type="slidenum"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pPr/>
              <a:t>54</a:t>
            </a:fld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176239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EEC282-6163-48E2-B88A-C18B5D2951D7}" type="slidenum"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pPr/>
              <a:t>55</a:t>
            </a:fld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886305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C6EF6F-ABF9-4F20-91C4-81F8A26EDAB1}" type="slidenum"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pPr/>
              <a:t>56</a:t>
            </a:fld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344023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5178DE-85A9-40C4-8CE3-1D2151D66308}" type="slidenum"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pPr/>
              <a:t>57</a:t>
            </a:fld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589166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660411-83D6-4434-8348-57BADF18C371}" type="slidenum"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pPr/>
              <a:t>58</a:t>
            </a:fld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882221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36442A-53BF-4073-ADEA-6323762D95A2}" type="slidenum"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pPr/>
              <a:t>59</a:t>
            </a:fld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09729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7C9357-4280-4BD5-B79A-4C033D3CAB47}" type="slidenum">
              <a:rPr lang="en-US" smtClean="0">
                <a:latin typeface="Arial" charset="0"/>
                <a:cs typeface="Arial" charset="0"/>
              </a:rPr>
              <a:pPr/>
              <a:t>3</a:t>
            </a:fld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939975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6CD5B8-4CB1-4D7D-85A9-B7A09112EC0D}" type="slidenum"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pPr/>
              <a:t>60</a:t>
            </a:fld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022017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84C98C-784B-4093-8CBF-6561F8C1E9AC}" type="slidenum"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pPr/>
              <a:t>61</a:t>
            </a:fld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2188" cy="3600450"/>
          </a:xfrm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667" y="7704297"/>
            <a:ext cx="2580640" cy="1176814"/>
          </a:xfrm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82601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D97D07-537A-419C-949C-63E56FFB016D}" type="slidenum"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pPr/>
              <a:t>62</a:t>
            </a:fld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2188" cy="3600450"/>
          </a:xfrm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667" y="7704297"/>
            <a:ext cx="2580640" cy="1176814"/>
          </a:xfrm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095606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D97D07-537A-419C-949C-63E56FFB016D}" type="slidenum"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pPr/>
              <a:t>63</a:t>
            </a:fld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2188" cy="3600450"/>
          </a:xfrm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667" y="7704297"/>
            <a:ext cx="2580640" cy="1176814"/>
          </a:xfrm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042271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D6AB434-001D-4BE1-A163-D2B360EEEA77}" type="slidenum"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pPr/>
              <a:t>64</a:t>
            </a:fld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663503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70FC35-EBC7-41FB-8136-E00CA8517C8E}" type="slidenum"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pPr/>
              <a:t>65</a:t>
            </a:fld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508174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4DDFFE-B3F5-4814-8743-0311D9A5FB60}" type="slidenum"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pPr/>
              <a:t>66</a:t>
            </a:fld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071903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E50B82-0047-43C0-9A69-ECA5488D1073}" type="slidenum"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pPr/>
              <a:t>67</a:t>
            </a:fld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41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146547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B0CC7C-BCC8-4412-AB2E-F493DAE895DA}" type="slidenum"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pPr/>
              <a:t>68</a:t>
            </a:fld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42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106690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945449-2946-4605-9447-67683B77577A}" type="slidenum"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pPr/>
              <a:t>69</a:t>
            </a:fld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56150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2371DE-3D07-462C-8B76-E84E91C33ACB}" type="slidenum">
              <a:rPr lang="en-US" altLang="en-US">
                <a:solidFill>
                  <a:srgbClr val="000000"/>
                </a:solidFill>
              </a:rPr>
              <a:pPr/>
              <a:t>4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94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724568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 txBox="1">
            <a:spLocks noGrp="1" noChangeArrowheads="1"/>
          </p:cNvSpPr>
          <p:nvPr/>
        </p:nvSpPr>
        <p:spPr bwMode="auto">
          <a:xfrm>
            <a:off x="4143375" y="9120189"/>
            <a:ext cx="3170238" cy="479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475" tIns="48238" rIns="96475" bIns="48238" anchor="b"/>
          <a:lstStyle/>
          <a:p>
            <a:pPr algn="r" defTabSz="965067"/>
            <a:fld id="{C141B240-6DBD-4B51-9A71-471133D896D5}" type="slidenum">
              <a:rPr lang="en-US" sz="1300">
                <a:solidFill>
                  <a:srgbClr val="000000"/>
                </a:solidFill>
              </a:rPr>
              <a:pPr algn="r" defTabSz="965067"/>
              <a:t>72</a:t>
            </a:fld>
            <a:endParaRPr lang="en-US" sz="1300" dirty="0">
              <a:solidFill>
                <a:srgbClr val="000000"/>
              </a:solidFill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54926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7C9357-4280-4BD5-B79A-4C033D3CAB47}" type="slidenum">
              <a:rPr lang="en-US" smtClean="0">
                <a:latin typeface="Arial" charset="0"/>
                <a:cs typeface="Arial" charset="0"/>
              </a:rPr>
              <a:pPr/>
              <a:t>74</a:t>
            </a:fld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38454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1C7CFF-86FD-4974-876C-4282546816FF}" type="slidenum"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pPr/>
              <a:t>75</a:t>
            </a:fld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290296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7C9357-4280-4BD5-B79A-4C033D3CAB47}" type="slidenum">
              <a:rPr lang="en-US" smtClean="0">
                <a:latin typeface="Arial" charset="0"/>
                <a:cs typeface="Arial" charset="0"/>
              </a:rPr>
              <a:pPr/>
              <a:t>87</a:t>
            </a:fld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94947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28C043-BFEF-49CB-B0E4-FAFA63CB8003}" type="slidenum">
              <a:rPr lang="en-US" altLang="en-US">
                <a:solidFill>
                  <a:srgbClr val="000000"/>
                </a:solidFill>
              </a:rPr>
              <a:pPr/>
              <a:t>5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95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56443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BE1C01-AA0D-40DA-B761-F22E6A828762}" type="slidenum">
              <a:rPr lang="en-US" altLang="en-US">
                <a:solidFill>
                  <a:srgbClr val="000000"/>
                </a:solidFill>
              </a:rPr>
              <a:pPr/>
              <a:t>6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96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99212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E86922-C3C4-4F18-9CD6-085FA045205D}" type="slidenum">
              <a:rPr lang="en-US" altLang="en-US">
                <a:solidFill>
                  <a:srgbClr val="000000"/>
                </a:solidFill>
              </a:rPr>
              <a:pPr/>
              <a:t>7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97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52421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E58105-3309-4722-8381-C1CFC6019AE1}" type="slidenum">
              <a:rPr lang="en-US" altLang="en-US">
                <a:solidFill>
                  <a:srgbClr val="000000"/>
                </a:solidFill>
              </a:rPr>
              <a:pPr/>
              <a:t>11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7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42264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7DE62B-3F82-4840-97E5-383CE7F767B7}" type="slidenum">
              <a:rPr lang="en-US" altLang="en-US">
                <a:solidFill>
                  <a:srgbClr val="000000"/>
                </a:solidFill>
              </a:rPr>
              <a:pPr/>
              <a:t>12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7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5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59532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AA8F11-51C3-4666-BF52-D0DFEDF035C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9D6ED1-E761-4D0A-82E5-B26FBAE21E0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BF98A6-B313-4560-9A63-663845EEA0D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719263"/>
            <a:ext cx="8229600" cy="4411662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51DCDF-7B74-49CD-9271-9A68095CE5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122238"/>
            <a:ext cx="8229600" cy="60086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ECEB5B-9F52-44AD-A1F1-D9AB52274EF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8877300" y="0"/>
            <a:ext cx="266700" cy="6858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>
              <a:solidFill>
                <a:srgbClr val="C4CCFF"/>
              </a:solidFill>
              <a:cs typeface="+mn-cs"/>
            </a:endParaRP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772400" cy="1470025"/>
          </a:xfrm>
        </p:spPr>
        <p:txBody>
          <a:bodyPr/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3429000"/>
            <a:ext cx="6400800" cy="17526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0" y="6527800"/>
            <a:ext cx="533400" cy="2317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8562A3-4F1F-4147-A1E9-B688BF3F472B}" type="slidenum">
              <a:rPr lang="en-US">
                <a:solidFill>
                  <a:srgbClr val="C4CC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4C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7951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C4203F-DC7E-4610-9102-FF98370B00DC}" type="slidenum">
              <a:rPr lang="en-US">
                <a:solidFill>
                  <a:srgbClr val="C4CC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4C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8827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52BB46-0574-407E-8575-C2D6B31E8218}" type="slidenum">
              <a:rPr lang="en-US">
                <a:solidFill>
                  <a:srgbClr val="C4CC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4C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6939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805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805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0B80C8-C47D-4EFB-B78C-B1D63904B2F1}" type="slidenum">
              <a:rPr lang="en-US">
                <a:solidFill>
                  <a:srgbClr val="C4CC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4C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3132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0053ED-586E-4032-970D-855A148914F3}" type="slidenum">
              <a:rPr lang="en-US">
                <a:solidFill>
                  <a:srgbClr val="C4CC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4C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9981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B3B5BA-7C8F-4FE5-8AA6-6DBEB72AE808}" type="slidenum">
              <a:rPr lang="en-US">
                <a:solidFill>
                  <a:srgbClr val="C4CC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4C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076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62B480-26BF-41D4-9C9E-67735757DEC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3BA50D-6D3B-400D-A774-5C1F4E298BB4}" type="slidenum">
              <a:rPr lang="en-US">
                <a:solidFill>
                  <a:srgbClr val="C4CC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4C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9762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830B41-A71E-4AE9-AF85-92E1D543A1CE}" type="slidenum">
              <a:rPr lang="en-US">
                <a:solidFill>
                  <a:srgbClr val="C4CC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4C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4917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1B32E1-AF84-4D7F-AA7B-26199CE55AB8}" type="slidenum">
              <a:rPr lang="en-US">
                <a:solidFill>
                  <a:srgbClr val="C4CC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4C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0939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9BEC2F-1EE7-4572-A681-E0C18CE2D66C}" type="slidenum">
              <a:rPr lang="en-US">
                <a:solidFill>
                  <a:srgbClr val="C4CC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4C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2834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1309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1309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82875D-313A-4F43-B1C4-218C7CA56B78}" type="slidenum">
              <a:rPr lang="en-US">
                <a:solidFill>
                  <a:srgbClr val="C4CC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4C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6288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8053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797481-0C41-4F1A-AB36-288F36EA0FA7}" type="slidenum">
              <a:rPr lang="en-US">
                <a:solidFill>
                  <a:srgbClr val="C4CC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4C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4376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8053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8053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84672A-A993-45CB-848A-0EE0A29FA48F}" type="slidenum">
              <a:rPr lang="en-US">
                <a:solidFill>
                  <a:srgbClr val="C4CC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4C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4846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762000"/>
            <a:ext cx="7623175" cy="1752600"/>
          </a:xfrm>
        </p:spPr>
        <p:txBody>
          <a:bodyPr/>
          <a:lstStyle>
            <a:lvl1pPr algn="l">
              <a:defRPr sz="340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14400" y="2895600"/>
            <a:ext cx="7467600" cy="27432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2800"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DF6165F6-6526-46DD-A9AC-DB54A3A9CB4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127" name="Freeform 7"/>
          <p:cNvSpPr>
            <a:spLocks noChangeArrowheads="1"/>
          </p:cNvSpPr>
          <p:nvPr/>
        </p:nvSpPr>
        <p:spPr bwMode="auto">
          <a:xfrm>
            <a:off x="457200" y="381000"/>
            <a:ext cx="7924800" cy="914400"/>
          </a:xfrm>
          <a:custGeom>
            <a:avLst/>
            <a:gdLst>
              <a:gd name="T0" fmla="*/ 0 w 1000"/>
              <a:gd name="T1" fmla="*/ 1000 h 1000"/>
              <a:gd name="T2" fmla="*/ 0 w 1000"/>
              <a:gd name="T3" fmla="*/ 0 h 1000"/>
              <a:gd name="T4" fmla="*/ 1000 w 1000"/>
              <a:gd name="T5" fmla="*/ 0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2000" b="1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171314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84C06F-785D-4A5D-BEEB-5DB02D7CA1C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88934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CD10FD-8CB7-409F-95AC-B909ED1C04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824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7B8138-5D60-4F2C-A418-37FB74EC9B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8AA8CC-2CD5-4BFF-B763-5F67F68889F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0287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592BE8-9F19-4C63-852A-2926091C7D0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1945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A85631-2384-45FC-BBC5-95F7B5C8CCD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2969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5176B6-3FE0-40A1-BCAE-56C2A199F89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8846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1608B9-C76E-4A7D-9C77-0B766CE151B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7148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CC0053-D035-4AAC-A4E9-63013AADC77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86305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A65A7C-DEB3-48C2-A896-A7751487B44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02002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8E1CBC-593D-4847-A558-5DD627DB59E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68741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A24EFDC1-C54E-41C9-9444-B728118338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57612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ACD922-85EB-4F65-BDD0-1C8C254024E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206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6E69E6-A1A7-4E75-9241-9A3832EA474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7A2D63-E98F-43F1-A23E-EBEE90910FD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66276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6CF32F-159F-4E81-84EA-05009D61F30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65604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809B8A-3BC2-4664-80D3-B645AD69C34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98629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B4A701-097B-498D-AE4C-43535D7DC40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23139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95C747-4986-447D-A2DB-7372F12E35D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88146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025963-4C5D-4A31-9DB9-1180C99A359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479560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33ADC9-2AE3-4105-91EF-F5FA1263F71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00266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8FE7A7-BAB9-4CA5-8B73-C5BE352D269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82112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C5FF3A-057E-4DA3-9147-A7EDF0A005C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21262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F1ED9B-D4B4-418F-81D3-26C20887F80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772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0F6FBF-FF37-4F93-8EFF-1989BD1B46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66787F-76D9-403D-A7C9-04E5F808217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35705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2A5D74-F45B-4F12-A6E6-A9FC7B44F6D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65375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ACD922-85EB-4F65-BDD0-1C8C254024E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57871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7A2D63-E98F-43F1-A23E-EBEE90910FD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61537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6CF32F-159F-4E81-84EA-05009D61F30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90972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809B8A-3BC2-4664-80D3-B645AD69C34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30808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B4A701-097B-498D-AE4C-43535D7DC40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98759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95C747-4986-447D-A2DB-7372F12E35D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54043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025963-4C5D-4A31-9DB9-1180C99A359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98019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33ADC9-2AE3-4105-91EF-F5FA1263F71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675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C8C7EC-5979-44E8-BA54-998E6BD8AC0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8FE7A7-BAB9-4CA5-8B73-C5BE352D269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40530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C5FF3A-057E-4DA3-9147-A7EDF0A005C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50748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F1ED9B-D4B4-418F-81D3-26C20887F80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27124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66787F-76D9-403D-A7C9-04E5F808217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35098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2A5D74-F45B-4F12-A6E6-A9FC7B44F6D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086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B6AC77-C3B5-43E1-A6A0-ADABDBC4129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5150A5-0A9C-4641-885F-F3F42F5DA42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47F1AA-CEDB-4D2C-96D5-B3A6429C5A2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433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454C808-EB59-46BE-B815-0A0248823D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  <a:cs typeface="+mn-cs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  <a:cs typeface="+mn-cs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94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80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610350"/>
            <a:ext cx="4064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/>
            </a:lvl1pPr>
          </a:lstStyle>
          <a:p>
            <a:pPr>
              <a:defRPr/>
            </a:pPr>
            <a:fld id="{EA700694-819F-40D1-8D54-498AC259FFB5}" type="slidenum">
              <a:rPr lang="en-US">
                <a:solidFill>
                  <a:srgbClr val="C4CCFF"/>
                </a:solidFill>
                <a:cs typeface="+mn-cs"/>
              </a:rPr>
              <a:pPr>
                <a:defRPr/>
              </a:pPr>
              <a:t>‹#›</a:t>
            </a:fld>
            <a:endParaRPr lang="en-US">
              <a:solidFill>
                <a:srgbClr val="C4CCFF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962777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2286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400" b="1">
          <a:solidFill>
            <a:srgbClr val="FFFFFF"/>
          </a:solidFill>
          <a:latin typeface="+mn-lt"/>
          <a:ea typeface="+mn-ea"/>
          <a:cs typeface="+mn-cs"/>
        </a:defRPr>
      </a:lvl1pPr>
      <a:lvl2pPr marL="5715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FFFFFF"/>
          </a:solidFill>
          <a:latin typeface="+mn-lt"/>
        </a:defRPr>
      </a:lvl2pPr>
      <a:lvl3pPr marL="914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FFFFFF"/>
          </a:solidFill>
          <a:latin typeface="+mn-lt"/>
        </a:defRPr>
      </a:lvl3pPr>
      <a:lvl4pPr marL="13716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FFFFFF"/>
          </a:solidFill>
          <a:latin typeface="+mn-lt"/>
        </a:defRPr>
      </a:lvl4pPr>
      <a:lvl5pPr marL="1828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FFFF"/>
          </a:solidFill>
          <a:latin typeface="+mn-lt"/>
        </a:defRPr>
      </a:lvl5pPr>
      <a:lvl6pPr marL="2286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FFFF"/>
          </a:solidFill>
          <a:latin typeface="+mn-lt"/>
        </a:defRPr>
      </a:lvl6pPr>
      <a:lvl7pPr marL="2743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FFFF"/>
          </a:solidFill>
          <a:latin typeface="+mn-lt"/>
        </a:defRPr>
      </a:lvl7pPr>
      <a:lvl8pPr marL="3200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FFFF"/>
          </a:solidFill>
          <a:latin typeface="+mn-lt"/>
        </a:defRPr>
      </a:lvl8pPr>
      <a:lvl9pPr marL="3657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FFF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Garamond" panose="02020404030301010803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b="0">
                <a:latin typeface="Garamond" panose="02020404030301010803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Garamond" panose="02020404030301010803" pitchFamily="18" charset="0"/>
              </a:defRPr>
            </a:lvl1pPr>
          </a:lstStyle>
          <a:p>
            <a:fld id="{7A1A0E19-B963-4104-9C1B-5BE7940419B8}" type="slidenum">
              <a:rPr lang="en-US" altLang="en-US" smtClean="0">
                <a:solidFill>
                  <a:srgbClr val="000000"/>
                </a:solidFill>
                <a:cs typeface="+mn-cs"/>
              </a:rPr>
              <a:pPr/>
              <a:t>‹#›</a:t>
            </a:fld>
            <a:endParaRPr lang="en-US" alt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4103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1000 h 1000"/>
              <a:gd name="T2" fmla="*/ 0 w 1000"/>
              <a:gd name="T3" fmla="*/ 0 h 1000"/>
              <a:gd name="T4" fmla="*/ 1000 w 1000"/>
              <a:gd name="T5" fmla="*/ 0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2000" b="1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4104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000" b="1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1598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  <p:sldLayoutId id="2147483855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3600" kern="1200">
          <a:solidFill>
            <a:srgbClr val="0000FF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rgbClr val="0000FF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rgbClr val="0000FF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rgbClr val="0000FF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rgbClr val="0000FF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0000FF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0000FF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0000FF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0000FF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0000FF"/>
        </a:buClr>
        <a:buFont typeface="Wingdings" panose="05000000000000000000" pitchFamily="2" charset="2"/>
        <a:buChar char="n"/>
        <a:defRPr sz="3000" kern="1200">
          <a:solidFill>
            <a:srgbClr val="0000FF"/>
          </a:solidFill>
          <a:latin typeface="+mn-lt"/>
          <a:ea typeface="+mn-ea"/>
          <a:cs typeface="+mn-cs"/>
        </a:defRPr>
      </a:lvl1pPr>
      <a:lvl2pPr marL="669925" indent="-325438" algn="l" rtl="0" fontAlgn="base">
        <a:spcBef>
          <a:spcPct val="20000"/>
        </a:spcBef>
        <a:spcAft>
          <a:spcPct val="0"/>
        </a:spcAft>
        <a:buClr>
          <a:srgbClr val="0000FF"/>
        </a:buClr>
        <a:buChar char="•"/>
        <a:defRPr sz="2600" kern="1200">
          <a:solidFill>
            <a:srgbClr val="0000FF"/>
          </a:solidFill>
          <a:latin typeface="+mn-lt"/>
          <a:ea typeface="+mn-ea"/>
          <a:cs typeface="+mn-cs"/>
        </a:defRPr>
      </a:lvl2pPr>
      <a:lvl3pPr marL="1022350" indent="-350838" algn="l" rtl="0" fontAlgn="base">
        <a:spcBef>
          <a:spcPct val="20000"/>
        </a:spcBef>
        <a:spcAft>
          <a:spcPct val="0"/>
        </a:spcAft>
        <a:buClr>
          <a:srgbClr val="0000FF"/>
        </a:buClr>
        <a:buFont typeface="Arial" panose="020B0604020202020204" pitchFamily="34" charset="0"/>
        <a:buChar char="-"/>
        <a:defRPr sz="2200" kern="1200">
          <a:solidFill>
            <a:srgbClr val="0000FF"/>
          </a:solidFill>
          <a:latin typeface="+mn-lt"/>
          <a:ea typeface="+mn-ea"/>
          <a:cs typeface="+mn-cs"/>
        </a:defRPr>
      </a:lvl3pPr>
      <a:lvl4pPr marL="1339850" indent="-315913" algn="l" rtl="0" fontAlgn="base">
        <a:spcBef>
          <a:spcPct val="20000"/>
        </a:spcBef>
        <a:spcAft>
          <a:spcPct val="0"/>
        </a:spcAft>
        <a:buClr>
          <a:srgbClr val="0000FF"/>
        </a:buClr>
        <a:buFont typeface="Wingdings" panose="05000000000000000000" pitchFamily="2" charset="2"/>
        <a:buChar char="ü"/>
        <a:defRPr sz="2000" kern="1200">
          <a:solidFill>
            <a:srgbClr val="0000FF"/>
          </a:solidFill>
          <a:latin typeface="+mn-lt"/>
          <a:ea typeface="+mn-ea"/>
          <a:cs typeface="+mn-cs"/>
        </a:defRPr>
      </a:lvl4pPr>
      <a:lvl5pPr marL="1681163" indent="-339725" algn="l" rtl="0" fontAlgn="base">
        <a:spcBef>
          <a:spcPct val="20000"/>
        </a:spcBef>
        <a:spcAft>
          <a:spcPct val="0"/>
        </a:spcAft>
        <a:buClr>
          <a:srgbClr val="0000FF"/>
        </a:buClr>
        <a:buFont typeface="Wingdings" panose="05000000000000000000" pitchFamily="2" charset="2"/>
        <a:buChar char="§"/>
        <a:defRPr sz="2000" kern="1200">
          <a:solidFill>
            <a:srgbClr val="0000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eaLnBrk="0" hangingPunct="0">
              <a:defRPr/>
            </a:pPr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eaLnBrk="0" hangingPunct="0">
              <a:defRPr/>
            </a:pPr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 eaLnBrk="0" hangingPunct="0">
              <a:defRPr/>
            </a:pPr>
            <a:fld id="{C5FF0F07-A648-48F0-916C-E9E11CB4537C}" type="slidenum">
              <a:rPr lang="en-US">
                <a:solidFill>
                  <a:srgbClr val="000000"/>
                </a:solidFill>
                <a:cs typeface="+mn-cs"/>
              </a:rPr>
              <a:pPr eaLnBrk="0" hangingPunct="0">
                <a:defRPr/>
              </a:pPr>
              <a:t>‹#›</a:t>
            </a:fld>
            <a:endParaRPr lang="en-US">
              <a:solidFill>
                <a:srgbClr val="000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4207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  <p:sldLayoutId id="2147483868" r:id="rId12"/>
    <p:sldLayoutId id="2147483869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eaLnBrk="0" hangingPunct="0">
              <a:defRPr/>
            </a:pPr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eaLnBrk="0" hangingPunct="0">
              <a:defRPr/>
            </a:pPr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 eaLnBrk="0" hangingPunct="0">
              <a:defRPr/>
            </a:pPr>
            <a:fld id="{C5FF0F07-A648-48F0-916C-E9E11CB4537C}" type="slidenum">
              <a:rPr lang="en-US">
                <a:solidFill>
                  <a:srgbClr val="000000"/>
                </a:solidFill>
                <a:cs typeface="+mn-cs"/>
              </a:rPr>
              <a:pPr eaLnBrk="0" hangingPunct="0">
                <a:defRPr/>
              </a:pPr>
              <a:t>‹#›</a:t>
            </a:fld>
            <a:endParaRPr lang="en-US">
              <a:solidFill>
                <a:srgbClr val="000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2244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  <p:sldLayoutId id="2147483882" r:id="rId12"/>
    <p:sldLayoutId id="214748388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28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5.bin"/><Relationship Id="rId10" Type="http://schemas.openxmlformats.org/officeDocument/2006/relationships/image" Target="../media/image8.emf"/><Relationship Id="rId4" Type="http://schemas.openxmlformats.org/officeDocument/2006/relationships/image" Target="../media/image5.emf"/><Relationship Id="rId9" Type="http://schemas.openxmlformats.org/officeDocument/2006/relationships/oleObject" Target="../embeddings/oleObject7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38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9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30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0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33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10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30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2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4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4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4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4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4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0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0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8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40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hyperlink" Target="https://onlinelibrary.wiley.com/action/doSearch?ContribAuthorRaw=DI+MAGGIO%2C+MARCO" TargetMode="External"/><Relationship Id="rId1" Type="http://schemas.openxmlformats.org/officeDocument/2006/relationships/slideLayout" Target="../slideLayouts/slideLayout5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8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27.emf"/><Relationship Id="rId4" Type="http://schemas.openxmlformats.org/officeDocument/2006/relationships/oleObject" Target="../embeddings/oleObject12.bin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28.emf"/><Relationship Id="rId4" Type="http://schemas.openxmlformats.org/officeDocument/2006/relationships/oleObject" Target="../embeddings/oleObject13.bin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29.emf"/><Relationship Id="rId4" Type="http://schemas.openxmlformats.org/officeDocument/2006/relationships/oleObject" Target="../embeddings/oleObject14.bin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30.emf"/><Relationship Id="rId4" Type="http://schemas.openxmlformats.org/officeDocument/2006/relationships/oleObject" Target="../embeddings/oleObject15.bin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31.emf"/><Relationship Id="rId4" Type="http://schemas.openxmlformats.org/officeDocument/2006/relationships/oleObject" Target="../embeddings/oleObject16.bin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32.emf"/><Relationship Id="rId4" Type="http://schemas.openxmlformats.org/officeDocument/2006/relationships/oleObject" Target="../embeddings/oleObject17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8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33.emf"/><Relationship Id="rId4" Type="http://schemas.openxmlformats.org/officeDocument/2006/relationships/oleObject" Target="../embeddings/oleObject18.bin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33.emf"/><Relationship Id="rId4" Type="http://schemas.openxmlformats.org/officeDocument/2006/relationships/oleObject" Target="../embeddings/oleObject19.bin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8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png"/><Relationship Id="rId4" Type="http://schemas.openxmlformats.org/officeDocument/2006/relationships/oleObject" Target="../embeddings/oleObject1.bin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8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emf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8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4C3DBAD-CDCC-47D8-848A-B0816907D7A9}" type="slidenum">
              <a:rPr lang="en-US" altLang="en-US" smtClean="0">
                <a:latin typeface="Arial" charset="0"/>
                <a:cs typeface="Arial" charset="0"/>
              </a:rPr>
              <a:pPr/>
              <a:t>1</a:t>
            </a:fld>
            <a:endParaRPr lang="en-US" altLang="en-US">
              <a:latin typeface="Arial" charset="0"/>
              <a:cs typeface="Arial" charset="0"/>
            </a:endParaRPr>
          </a:p>
        </p:txBody>
      </p:sp>
      <p:sp>
        <p:nvSpPr>
          <p:cNvPr id="231426" name="Text Box 2"/>
          <p:cNvSpPr txBox="1">
            <a:spLocks noChangeArrowheads="1"/>
          </p:cNvSpPr>
          <p:nvPr/>
        </p:nvSpPr>
        <p:spPr bwMode="auto">
          <a:xfrm>
            <a:off x="304800" y="457200"/>
            <a:ext cx="8610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Household finance</a:t>
            </a:r>
          </a:p>
        </p:txBody>
      </p:sp>
      <p:sp>
        <p:nvSpPr>
          <p:cNvPr id="16388" name="Text Box 3"/>
          <p:cNvSpPr txBox="1">
            <a:spLocks noChangeArrowheads="1"/>
          </p:cNvSpPr>
          <p:nvPr/>
        </p:nvSpPr>
        <p:spPr bwMode="auto">
          <a:xfrm>
            <a:off x="1524000" y="5417403"/>
            <a:ext cx="6324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dirty="0">
                <a:latin typeface="Helvetica" charset="0"/>
              </a:rPr>
              <a:t>David </a:t>
            </a:r>
            <a:r>
              <a:rPr lang="en-US" sz="2400" dirty="0" err="1">
                <a:latin typeface="Helvetica" charset="0"/>
              </a:rPr>
              <a:t>Laibson</a:t>
            </a:r>
            <a:endParaRPr lang="en-US" sz="2400" dirty="0">
              <a:latin typeface="Helvetica" charset="0"/>
            </a:endParaRPr>
          </a:p>
          <a:p>
            <a:pPr algn="ctr"/>
            <a:r>
              <a:rPr lang="en-US" sz="2400" dirty="0">
                <a:latin typeface="Helvetica" charset="0"/>
              </a:rPr>
              <a:t>May 6, 2022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8959850" y="35814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en-US" sz="1800">
              <a:latin typeface="Helvetica" charset="0"/>
            </a:endParaRP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75" y="1543050"/>
            <a:ext cx="3143250" cy="363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636587"/>
          </a:xfrm>
        </p:spPr>
        <p:txBody>
          <a:bodyPr/>
          <a:lstStyle/>
          <a:p>
            <a:pPr algn="l"/>
            <a:r>
              <a:rPr lang="en-US" altLang="en-US" b="1"/>
              <a:t>Financial Literacy and Education</a:t>
            </a:r>
          </a:p>
        </p:txBody>
      </p:sp>
      <p:graphicFrame>
        <p:nvGraphicFramePr>
          <p:cNvPr id="660483" name="Object 3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5257800" y="2590800"/>
          <a:ext cx="2089150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7970" name="Chart" r:id="rId3" imgW="4905451" imgH="3628949" progId="Excel.Chart.8">
                  <p:embed/>
                </p:oleObj>
              </mc:Choice>
              <mc:Fallback>
                <p:oleObj name="Chart" r:id="rId3" imgW="4905451" imgH="3628949" progId="Excel.Chart.8">
                  <p:embed/>
                  <p:pic>
                    <p:nvPicPr>
                      <p:cNvPr id="0" name=""/>
                      <p:cNvPicPr>
                        <a:picLocks noRot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6622" t="67490" r="71254" b="8502"/>
                      <a:stretch>
                        <a:fillRect/>
                      </a:stretch>
                    </p:blipFill>
                    <p:spPr bwMode="auto">
                      <a:xfrm>
                        <a:off x="5257800" y="2590800"/>
                        <a:ext cx="2089150" cy="167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0484" name="Object 4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7391400" y="2286000"/>
          <a:ext cx="1295400" cy="161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7971" name="Chart" r:id="rId5" imgW="4905451" imgH="3628949" progId="Excel.Chart.8">
                  <p:embed/>
                </p:oleObj>
              </mc:Choice>
              <mc:Fallback>
                <p:oleObj name="Chart" r:id="rId5" imgW="4905451" imgH="3628949" progId="Excel.Chart.8">
                  <p:embed/>
                  <p:pic>
                    <p:nvPicPr>
                      <p:cNvPr id="0" name=""/>
                      <p:cNvPicPr>
                        <a:picLocks noRot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40913" t="67339" r="45569" b="9863"/>
                      <a:stretch>
                        <a:fillRect/>
                      </a:stretch>
                    </p:blipFill>
                    <p:spPr bwMode="auto">
                      <a:xfrm>
                        <a:off x="7391400" y="2286000"/>
                        <a:ext cx="1295400" cy="1614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0485" name="Text Box 5"/>
          <p:cNvSpPr txBox="1">
            <a:spLocks noChangeArrowheads="1"/>
          </p:cNvSpPr>
          <p:nvPr/>
        </p:nvSpPr>
        <p:spPr bwMode="auto">
          <a:xfrm>
            <a:off x="1066800" y="6248400"/>
            <a:ext cx="76358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800">
                <a:solidFill>
                  <a:srgbClr val="0000FF"/>
                </a:solidFill>
                <a:latin typeface="Arial" panose="020B0604020202020204" pitchFamily="34" charset="0"/>
                <a:cs typeface="+mn-cs"/>
              </a:rPr>
              <a:t>Source: Health and Retirement Study, 2004</a:t>
            </a:r>
          </a:p>
        </p:txBody>
      </p:sp>
      <p:sp>
        <p:nvSpPr>
          <p:cNvPr id="660486" name="Text Box 6"/>
          <p:cNvSpPr txBox="1">
            <a:spLocks noChangeArrowheads="1"/>
          </p:cNvSpPr>
          <p:nvPr/>
        </p:nvSpPr>
        <p:spPr bwMode="auto">
          <a:xfrm>
            <a:off x="5394325" y="1382713"/>
            <a:ext cx="32162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000" b="1">
                <a:solidFill>
                  <a:srgbClr val="0000FF"/>
                </a:solidFill>
                <a:latin typeface="Arial" panose="020B0604020202020204" pitchFamily="34" charset="0"/>
                <a:cs typeface="+mn-cs"/>
              </a:rPr>
              <a:t>Percent answering risk diversification correctly</a:t>
            </a:r>
          </a:p>
        </p:txBody>
      </p:sp>
      <p:graphicFrame>
        <p:nvGraphicFramePr>
          <p:cNvPr id="660487" name="Object 7"/>
          <p:cNvGraphicFramePr>
            <a:graphicFrameLocks noGrp="1" noChangeAspect="1"/>
          </p:cNvGraphicFramePr>
          <p:nvPr>
            <p:ph idx="1"/>
          </p:nvPr>
        </p:nvGraphicFramePr>
        <p:xfrm>
          <a:off x="457200" y="914400"/>
          <a:ext cx="4908550" cy="510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7972" name="Chart" r:id="rId7" imgW="4905451" imgH="3628949" progId="Excel.Chart.8">
                  <p:embed/>
                </p:oleObj>
              </mc:Choice>
              <mc:Fallback>
                <p:oleObj name="Chart" r:id="rId7" imgW="4905451" imgH="3628949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7465" t="3363" r="30327" b="9180"/>
                      <a:stretch>
                        <a:fillRect/>
                      </a:stretch>
                    </p:blipFill>
                    <p:spPr bwMode="auto">
                      <a:xfrm>
                        <a:off x="457200" y="914400"/>
                        <a:ext cx="4908550" cy="5105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0488" name="Object 8"/>
          <p:cNvGraphicFramePr>
            <a:graphicFrameLocks noChangeAspect="1"/>
          </p:cNvGraphicFramePr>
          <p:nvPr/>
        </p:nvGraphicFramePr>
        <p:xfrm>
          <a:off x="5334000" y="2286000"/>
          <a:ext cx="2089150" cy="190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7973" name="Chart" r:id="rId9" imgW="4924349" imgH="3619500" progId="Excel.Chart.8">
                  <p:embed/>
                </p:oleObj>
              </mc:Choice>
              <mc:Fallback>
                <p:oleObj name="Chart" r:id="rId9" imgW="4924349" imgH="3619500" progId="Excel.Chart.8">
                  <p:embed/>
                  <p:pic>
                    <p:nvPicPr>
                      <p:cNvPr id="0" name=""/>
                      <p:cNvPicPr>
                        <a:picLocks noRot="1"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6622" t="67490" r="71254" b="5228"/>
                      <a:stretch>
                        <a:fillRect/>
                      </a:stretch>
                    </p:blipFill>
                    <p:spPr bwMode="auto">
                      <a:xfrm>
                        <a:off x="5334000" y="2286000"/>
                        <a:ext cx="2089150" cy="190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118700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838200"/>
          </a:xfrm>
        </p:spPr>
        <p:txBody>
          <a:bodyPr/>
          <a:lstStyle/>
          <a:p>
            <a:pPr algn="l"/>
            <a:r>
              <a:rPr lang="en-US" altLang="en-US" sz="3200"/>
              <a:t>Financial Literacy among the Young (23-27). NLSY: Percentage of correct responses</a:t>
            </a:r>
          </a:p>
        </p:txBody>
      </p:sp>
      <p:sp>
        <p:nvSpPr>
          <p:cNvPr id="770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57400"/>
            <a:ext cx="8229600" cy="41910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en-US"/>
              <a:t>Interest rate: 79.2%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/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/>
              <a:t>Inflation: 53.9%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/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/>
              <a:t>Risk diversification:  46.6%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altLang="en-US"/>
          </a:p>
          <a:p>
            <a:pPr>
              <a:buFont typeface="Wingdings" panose="05000000000000000000" pitchFamily="2" charset="2"/>
              <a:buNone/>
            </a:pPr>
            <a:endParaRPr lang="en-US" altLang="en-US" sz="3400"/>
          </a:p>
        </p:txBody>
      </p:sp>
    </p:spTree>
    <p:extLst>
      <p:ext uri="{BB962C8B-B14F-4D97-AF65-F5344CB8AC3E}">
        <p14:creationId xmlns:p14="http://schemas.microsoft.com/office/powerpoint/2010/main" val="30572072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838200"/>
          </a:xfrm>
        </p:spPr>
        <p:txBody>
          <a:bodyPr/>
          <a:lstStyle/>
          <a:p>
            <a:pPr algn="l"/>
            <a:r>
              <a:rPr lang="en-US" altLang="en-US" sz="3200"/>
              <a:t>Two Takeway Points</a:t>
            </a:r>
          </a:p>
        </p:txBody>
      </p:sp>
      <p:sp>
        <p:nvSpPr>
          <p:cNvPr id="774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4958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endParaRPr lang="en-US" altLang="en-US"/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/>
              <a:t>Financial literacy should not be taken for granted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/>
              <a:t>Illiteracy is widespread</a:t>
            </a:r>
          </a:p>
          <a:p>
            <a:pPr lvl="1">
              <a:buFont typeface="Wingdings" panose="05000000000000000000" pitchFamily="2" charset="2"/>
              <a:buNone/>
            </a:pPr>
            <a:endParaRPr lang="en-US" altLang="en-US"/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/>
              <a:t>Financial literacy varies a lot among demographic groups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/>
          </a:p>
          <a:p>
            <a:pPr>
              <a:buFont typeface="Wingdings" panose="05000000000000000000" pitchFamily="2" charset="2"/>
              <a:buNone/>
            </a:pPr>
            <a:endParaRPr lang="en-US" altLang="en-US"/>
          </a:p>
          <a:p>
            <a:pPr>
              <a:buFont typeface="Wingdings" panose="05000000000000000000" pitchFamily="2" charset="2"/>
              <a:buNone/>
            </a:pPr>
            <a:endParaRPr lang="en-US" altLang="en-US"/>
          </a:p>
          <a:p>
            <a:pPr>
              <a:buFont typeface="Wingdings" panose="05000000000000000000" pitchFamily="2" charset="2"/>
              <a:buChar char="Ø"/>
            </a:pPr>
            <a:endParaRPr lang="en-US" altLang="en-US"/>
          </a:p>
          <a:p>
            <a:pPr>
              <a:buFont typeface="Wingdings" panose="05000000000000000000" pitchFamily="2" charset="2"/>
              <a:buNone/>
            </a:pPr>
            <a:endParaRPr lang="en-US" altLang="en-US"/>
          </a:p>
          <a:p>
            <a:pPr>
              <a:buFont typeface="Wingdings" panose="05000000000000000000" pitchFamily="2" charset="2"/>
              <a:buChar char="Ø"/>
            </a:pPr>
            <a:endParaRPr lang="en-US" altLang="en-US" sz="3400"/>
          </a:p>
          <a:p>
            <a:pPr>
              <a:buFont typeface="Wingdings" panose="05000000000000000000" pitchFamily="2" charset="2"/>
              <a:buChar char="Ø"/>
            </a:pPr>
            <a:endParaRPr lang="en-US" altLang="en-US" sz="3400"/>
          </a:p>
        </p:txBody>
      </p:sp>
    </p:spTree>
    <p:extLst>
      <p:ext uri="{BB962C8B-B14F-4D97-AF65-F5344CB8AC3E}">
        <p14:creationId xmlns:p14="http://schemas.microsoft.com/office/powerpoint/2010/main" val="1210887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838200"/>
          </a:xfrm>
        </p:spPr>
        <p:txBody>
          <a:bodyPr/>
          <a:lstStyle/>
          <a:p>
            <a:pPr algn="l"/>
            <a:r>
              <a:rPr lang="en-US" altLang="en-US" sz="3200"/>
              <a:t>Financial literacy matters</a:t>
            </a:r>
          </a:p>
        </p:txBody>
      </p:sp>
      <p:sp>
        <p:nvSpPr>
          <p:cNvPr id="66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48768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endParaRPr lang="en-US" altLang="en-US"/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/>
              <a:t>Financial literacy affects financial decisions: Those with low literacy: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/>
              <a:t>are less likely to calculate how much they need for retirement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/>
              <a:t>are less likely to participate in the stock market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/>
              <a:t>are more likely to have difficulties paying off debt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altLang="en-US"/>
          </a:p>
          <a:p>
            <a:pPr lvl="1">
              <a:buFont typeface="Wingdings" panose="05000000000000000000" pitchFamily="2" charset="2"/>
              <a:buChar char="Ø"/>
            </a:pPr>
            <a:endParaRPr lang="en-US" altLang="en-US"/>
          </a:p>
          <a:p>
            <a:pPr lvl="1">
              <a:buFont typeface="Wingdings" panose="05000000000000000000" pitchFamily="2" charset="2"/>
              <a:buNone/>
            </a:pPr>
            <a:endParaRPr lang="en-US" altLang="en-US"/>
          </a:p>
          <a:p>
            <a:pPr>
              <a:buFont typeface="Wingdings" panose="05000000000000000000" pitchFamily="2" charset="2"/>
              <a:buNone/>
            </a:pPr>
            <a:endParaRPr lang="en-US" altLang="en-US"/>
          </a:p>
          <a:p>
            <a:pPr>
              <a:buFont typeface="Wingdings" panose="05000000000000000000" pitchFamily="2" charset="2"/>
              <a:buNone/>
            </a:pPr>
            <a:endParaRPr lang="en-US" altLang="en-US"/>
          </a:p>
          <a:p>
            <a:pPr>
              <a:buFont typeface="Wingdings" panose="05000000000000000000" pitchFamily="2" charset="2"/>
              <a:buNone/>
            </a:pPr>
            <a:endParaRPr lang="en-US" altLang="en-US"/>
          </a:p>
          <a:p>
            <a:pPr>
              <a:buFont typeface="Wingdings" panose="05000000000000000000" pitchFamily="2" charset="2"/>
              <a:buChar char="Ø"/>
            </a:pPr>
            <a:endParaRPr lang="en-US" altLang="en-US"/>
          </a:p>
          <a:p>
            <a:pPr>
              <a:buFont typeface="Wingdings" panose="05000000000000000000" pitchFamily="2" charset="2"/>
              <a:buNone/>
            </a:pPr>
            <a:endParaRPr lang="en-US" altLang="en-US"/>
          </a:p>
          <a:p>
            <a:pPr>
              <a:buFont typeface="Wingdings" panose="05000000000000000000" pitchFamily="2" charset="2"/>
              <a:buChar char="Ø"/>
            </a:pPr>
            <a:endParaRPr lang="en-US" altLang="en-US" sz="3400"/>
          </a:p>
          <a:p>
            <a:pPr>
              <a:buFont typeface="Wingdings" panose="05000000000000000000" pitchFamily="2" charset="2"/>
              <a:buChar char="Ø"/>
            </a:pPr>
            <a:endParaRPr lang="en-US" altLang="en-US" sz="3400"/>
          </a:p>
        </p:txBody>
      </p:sp>
    </p:spTree>
    <p:extLst>
      <p:ext uri="{BB962C8B-B14F-4D97-AF65-F5344CB8AC3E}">
        <p14:creationId xmlns:p14="http://schemas.microsoft.com/office/powerpoint/2010/main" val="9856952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308975" cy="479425"/>
          </a:xfrm>
        </p:spPr>
        <p:txBody>
          <a:bodyPr/>
          <a:lstStyle/>
          <a:p>
            <a:pPr algn="l"/>
            <a:r>
              <a:rPr lang="en-US" altLang="en-US" sz="2800" b="1">
                <a:latin typeface="Times New Roman" panose="02020603050405020304" pitchFamily="18" charset="0"/>
              </a:rPr>
              <a:t>More on the power of interest compounding (TNS)</a:t>
            </a:r>
          </a:p>
        </p:txBody>
      </p:sp>
      <p:sp>
        <p:nvSpPr>
          <p:cNvPr id="6942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295400"/>
            <a:ext cx="7848600" cy="4572000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2400"/>
              <a:t>Suppose you owe $1,000 on your credit card and the interest rate you are charged is 20% per year compounded annually.  If you didn’t pay anything off, at this interest rate, how many years would it take for the amount you owe to double</a:t>
            </a:r>
            <a:r>
              <a:rPr lang="en-US" altLang="en-US"/>
              <a:t>?</a:t>
            </a:r>
          </a:p>
          <a:p>
            <a:pPr marL="742950" lvl="2" indent="-171450"/>
            <a:r>
              <a:rPr lang="en-US" altLang="en-US" sz="2400"/>
              <a:t>2 years</a:t>
            </a:r>
          </a:p>
          <a:p>
            <a:pPr marL="742950" lvl="2" indent="-171450"/>
            <a:r>
              <a:rPr lang="en-US" altLang="en-US" sz="2400"/>
              <a:t>Under 5 years</a:t>
            </a:r>
          </a:p>
          <a:p>
            <a:pPr marL="742950" lvl="2" indent="-171450"/>
            <a:r>
              <a:rPr lang="en-US" altLang="en-US" sz="2400"/>
              <a:t>5 to 10 years</a:t>
            </a:r>
          </a:p>
          <a:p>
            <a:pPr marL="742950" lvl="2" indent="-171450"/>
            <a:r>
              <a:rPr lang="en-US" altLang="en-US" sz="2400"/>
              <a:t>More than 10 years</a:t>
            </a:r>
          </a:p>
          <a:p>
            <a:pPr marL="742950" lvl="2" indent="-171450"/>
            <a:r>
              <a:rPr lang="en-US" altLang="en-US" sz="2400"/>
              <a:t>Do not know</a:t>
            </a:r>
          </a:p>
          <a:p>
            <a:pPr marL="742950" lvl="2" indent="-171450"/>
            <a:r>
              <a:rPr lang="en-US" altLang="en-US" sz="2400"/>
              <a:t>Prefer not to answer</a:t>
            </a:r>
          </a:p>
          <a:p>
            <a:pPr marL="0" indent="0"/>
            <a:endParaRPr lang="en-US" altLang="en-US" sz="2600"/>
          </a:p>
        </p:txBody>
      </p:sp>
      <p:graphicFrame>
        <p:nvGraphicFramePr>
          <p:cNvPr id="694276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4343400" y="3429000"/>
          <a:ext cx="4043363" cy="221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49" name="Worksheet" r:id="rId3" imgW="2295525" imgH="1143000" progId="Excel.Sheet.8">
                  <p:embed/>
                </p:oleObj>
              </mc:Choice>
              <mc:Fallback>
                <p:oleObj name="Worksheet" r:id="rId3" imgW="2295525" imgH="114300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3429000"/>
                        <a:ext cx="4043363" cy="2219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 cap="flat" cmpd="sng" algn="ctr">
                            <a:solidFill>
                              <a:schemeClr val="tx2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2700000" algn="ctr" rotWithShape="0">
                                <a:schemeClr val="bg2">
                                  <a:alpha val="50000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4277" name="Rectangle 5"/>
          <p:cNvSpPr>
            <a:spLocks noChangeArrowheads="1"/>
          </p:cNvSpPr>
          <p:nvPr/>
        </p:nvSpPr>
        <p:spPr bwMode="auto">
          <a:xfrm>
            <a:off x="363538" y="3006725"/>
            <a:ext cx="8142287" cy="412750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en-US" sz="2000" b="1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2045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613775" cy="685800"/>
          </a:xfrm>
        </p:spPr>
        <p:txBody>
          <a:bodyPr/>
          <a:lstStyle/>
          <a:p>
            <a:pPr algn="l"/>
            <a:r>
              <a:rPr lang="en-US" altLang="en-US" sz="2800" b="1">
                <a:latin typeface="Times New Roman" panose="02020603050405020304" pitchFamily="18" charset="0"/>
              </a:rPr>
              <a:t>Payment options: Loaning money to the retailer (TNS)</a:t>
            </a:r>
          </a:p>
        </p:txBody>
      </p:sp>
      <p:sp>
        <p:nvSpPr>
          <p:cNvPr id="69734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295400"/>
            <a:ext cx="7947025" cy="4876800"/>
          </a:xfrm>
        </p:spPr>
        <p:txBody>
          <a:bodyPr/>
          <a:lstStyle/>
          <a:p>
            <a:pPr marL="400050" lvl="1" indent="-171450">
              <a:buFontTx/>
              <a:buNone/>
            </a:pPr>
            <a:r>
              <a:rPr lang="en-US" altLang="en-US" sz="2200"/>
              <a:t>	</a:t>
            </a:r>
            <a:r>
              <a:rPr lang="en-US" altLang="en-US"/>
              <a:t>You purchase an appliance which costs $1,000. To pay for this appliance, you are given the following two options: a) Pay 12 monthly installments of $100 each; b) Borrow at a 20% annual interest rate and pay back $1,200 a year from now. Which is the more advantageous offer?</a:t>
            </a:r>
          </a:p>
          <a:p>
            <a:pPr marL="742950" lvl="2" indent="-171450"/>
            <a:r>
              <a:rPr lang="en-US" altLang="en-US" sz="2400"/>
              <a:t>Option (a) </a:t>
            </a:r>
          </a:p>
          <a:p>
            <a:pPr marL="742950" lvl="2" indent="-171450"/>
            <a:r>
              <a:rPr lang="en-US" altLang="en-US" sz="2400"/>
              <a:t>Option (b)</a:t>
            </a:r>
          </a:p>
          <a:p>
            <a:pPr marL="742950" lvl="2" indent="-171450"/>
            <a:r>
              <a:rPr lang="en-US" altLang="en-US" sz="2400"/>
              <a:t>They are the same</a:t>
            </a:r>
          </a:p>
          <a:p>
            <a:pPr marL="742950" lvl="2" indent="-171450"/>
            <a:r>
              <a:rPr lang="en-US" altLang="en-US" sz="2400"/>
              <a:t>Do not know</a:t>
            </a:r>
          </a:p>
          <a:p>
            <a:pPr marL="742950" lvl="2" indent="-171450"/>
            <a:r>
              <a:rPr lang="en-US" altLang="en-US" sz="2400"/>
              <a:t>Prefer not to answer</a:t>
            </a:r>
          </a:p>
          <a:p>
            <a:pPr marL="0" indent="0"/>
            <a:endParaRPr lang="en-US" altLang="en-US" sz="2600"/>
          </a:p>
        </p:txBody>
      </p:sp>
      <p:graphicFrame>
        <p:nvGraphicFramePr>
          <p:cNvPr id="697348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4419600" y="3886200"/>
          <a:ext cx="3736975" cy="192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573" name="Worksheet" r:id="rId3" imgW="2295449" imgH="981151" progId="Excel.Sheet.8">
                  <p:embed/>
                </p:oleObj>
              </mc:Choice>
              <mc:Fallback>
                <p:oleObj name="Worksheet" r:id="rId3" imgW="2295449" imgH="981151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3886200"/>
                        <a:ext cx="3736975" cy="1920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 cap="flat" cmpd="sng" algn="ctr">
                            <a:solidFill>
                              <a:schemeClr val="tx2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2700000" algn="ctr" rotWithShape="0">
                                <a:schemeClr val="bg2">
                                  <a:alpha val="50000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9667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8600"/>
            <a:ext cx="8229600" cy="1112838"/>
          </a:xfrm>
        </p:spPr>
        <p:txBody>
          <a:bodyPr anchor="b"/>
          <a:lstStyle/>
          <a:p>
            <a:pPr algn="l"/>
            <a:r>
              <a:rPr lang="en-US" altLang="en-US" sz="3200"/>
              <a:t>Who has lower debt literacy? Differences between men and women</a:t>
            </a:r>
          </a:p>
        </p:txBody>
      </p:sp>
      <p:graphicFrame>
        <p:nvGraphicFramePr>
          <p:cNvPr id="776195" name="Object 5"/>
          <p:cNvGraphicFramePr>
            <a:graphicFrameLocks noGrp="1" noChangeAspect="1"/>
          </p:cNvGraphicFramePr>
          <p:nvPr>
            <p:ph idx="4294967295"/>
          </p:nvPr>
        </p:nvGraphicFramePr>
        <p:xfrm>
          <a:off x="1295400" y="1600200"/>
          <a:ext cx="6553200" cy="453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597" name="Chart" r:id="rId4" imgW="9715500" imgH="6877202" progId="Excel.Chart.8">
                  <p:embed/>
                </p:oleObj>
              </mc:Choice>
              <mc:Fallback>
                <p:oleObj name="Chart" r:id="rId4" imgW="9715500" imgH="6877202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1600200"/>
                        <a:ext cx="6553200" cy="4530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76196" name="Text Box 3"/>
          <p:cNvSpPr txBox="1">
            <a:spLocks noChangeArrowheads="1"/>
          </p:cNvSpPr>
          <p:nvPr/>
        </p:nvSpPr>
        <p:spPr bwMode="auto">
          <a:xfrm>
            <a:off x="4403725" y="1354138"/>
            <a:ext cx="184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/>
            <a:endParaRPr lang="en-US" altLang="en-US" sz="1000">
              <a:solidFill>
                <a:srgbClr val="000000"/>
              </a:solidFill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76197" name="Rectangle 4"/>
          <p:cNvSpPr>
            <a:spLocks noChangeArrowheads="1"/>
          </p:cNvSpPr>
          <p:nvPr/>
        </p:nvSpPr>
        <p:spPr bwMode="auto">
          <a:xfrm>
            <a:off x="304800" y="1368425"/>
            <a:ext cx="8532813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71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algn="ctr">
              <a:buClr>
                <a:srgbClr val="980204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en-US" sz="1600" b="1">
                <a:solidFill>
                  <a:srgbClr val="6F6C6C"/>
                </a:solidFill>
                <a:ea typeface="ＭＳ Ｐゴシック" panose="020B0600070205080204" pitchFamily="34" charset="-128"/>
                <a:cs typeface="+mn-cs"/>
              </a:rPr>
              <a:t>Percent answering credit card question correctly or “do not know” by gender</a:t>
            </a:r>
          </a:p>
        </p:txBody>
      </p:sp>
    </p:spTree>
    <p:extLst>
      <p:ext uri="{BB962C8B-B14F-4D97-AF65-F5344CB8AC3E}">
        <p14:creationId xmlns:p14="http://schemas.microsoft.com/office/powerpoint/2010/main" val="35967887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87425"/>
          </a:xfrm>
        </p:spPr>
        <p:txBody>
          <a:bodyPr/>
          <a:lstStyle/>
          <a:p>
            <a:r>
              <a:rPr lang="en-US" altLang="en-US" sz="3200"/>
              <a:t>People who make errors have “difficulties paying off debt</a:t>
            </a:r>
            <a:r>
              <a:rPr lang="en-US" altLang="en-US"/>
              <a:t>.”</a:t>
            </a:r>
          </a:p>
        </p:txBody>
      </p:sp>
      <p:graphicFrame>
        <p:nvGraphicFramePr>
          <p:cNvPr id="696323" name="Object 3"/>
          <p:cNvGraphicFramePr>
            <a:graphicFrameLocks noGrp="1" noChangeAspect="1"/>
          </p:cNvGraphicFramePr>
          <p:nvPr>
            <p:ph sz="half" idx="1"/>
          </p:nvPr>
        </p:nvGraphicFramePr>
        <p:xfrm>
          <a:off x="360363" y="2009775"/>
          <a:ext cx="4219575" cy="2733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1621" name="Chart" r:id="rId3" imgW="4924541" imgH="3190890" progId="Excel.Chart.8">
                  <p:embed/>
                </p:oleObj>
              </mc:Choice>
              <mc:Fallback>
                <p:oleObj name="Chart" r:id="rId3" imgW="4924541" imgH="3190890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363" y="2009775"/>
                        <a:ext cx="4219575" cy="2733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 cap="flat" cmpd="sng" algn="ctr">
                            <a:solidFill>
                              <a:schemeClr val="tx2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2700000" algn="ctr" rotWithShape="0">
                                <a:schemeClr val="bg2">
                                  <a:alpha val="50000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96324" name="Group 4"/>
          <p:cNvGrpSpPr>
            <a:grpSpLocks noChangeAspect="1"/>
          </p:cNvGrpSpPr>
          <p:nvPr/>
        </p:nvGrpSpPr>
        <p:grpSpPr bwMode="auto">
          <a:xfrm>
            <a:off x="4638675" y="1993900"/>
            <a:ext cx="4116388" cy="2747963"/>
            <a:chOff x="2811" y="2339"/>
            <a:chExt cx="2593" cy="1549"/>
          </a:xfrm>
        </p:grpSpPr>
        <p:sp>
          <p:nvSpPr>
            <p:cNvPr id="696325" name="AutoShape 5"/>
            <p:cNvSpPr>
              <a:spLocks noChangeAspect="1" noChangeArrowheads="1" noTextEdit="1"/>
            </p:cNvSpPr>
            <p:nvPr/>
          </p:nvSpPr>
          <p:spPr bwMode="auto">
            <a:xfrm>
              <a:off x="2811" y="2339"/>
              <a:ext cx="2593" cy="15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 b="1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696326" name="Rectangle 6"/>
            <p:cNvSpPr>
              <a:spLocks noChangeArrowheads="1"/>
            </p:cNvSpPr>
            <p:nvPr/>
          </p:nvSpPr>
          <p:spPr bwMode="auto">
            <a:xfrm>
              <a:off x="2840" y="2368"/>
              <a:ext cx="2540" cy="1501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2000" b="1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696327" name="Rectangle 7"/>
            <p:cNvSpPr>
              <a:spLocks noChangeArrowheads="1"/>
            </p:cNvSpPr>
            <p:nvPr/>
          </p:nvSpPr>
          <p:spPr bwMode="auto">
            <a:xfrm>
              <a:off x="3214" y="2479"/>
              <a:ext cx="2104" cy="1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 b="1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696328" name="Line 8"/>
            <p:cNvSpPr>
              <a:spLocks noChangeShapeType="1"/>
            </p:cNvSpPr>
            <p:nvPr/>
          </p:nvSpPr>
          <p:spPr bwMode="auto">
            <a:xfrm>
              <a:off x="3214" y="3378"/>
              <a:ext cx="210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000" b="1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696329" name="Line 9"/>
            <p:cNvSpPr>
              <a:spLocks noChangeShapeType="1"/>
            </p:cNvSpPr>
            <p:nvPr/>
          </p:nvSpPr>
          <p:spPr bwMode="auto">
            <a:xfrm>
              <a:off x="3214" y="3229"/>
              <a:ext cx="210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000" b="1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696330" name="Line 10"/>
            <p:cNvSpPr>
              <a:spLocks noChangeShapeType="1"/>
            </p:cNvSpPr>
            <p:nvPr/>
          </p:nvSpPr>
          <p:spPr bwMode="auto">
            <a:xfrm>
              <a:off x="3214" y="3080"/>
              <a:ext cx="210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000" b="1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696331" name="Line 11"/>
            <p:cNvSpPr>
              <a:spLocks noChangeShapeType="1"/>
            </p:cNvSpPr>
            <p:nvPr/>
          </p:nvSpPr>
          <p:spPr bwMode="auto">
            <a:xfrm>
              <a:off x="3214" y="2926"/>
              <a:ext cx="210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000" b="1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696332" name="Line 12"/>
            <p:cNvSpPr>
              <a:spLocks noChangeShapeType="1"/>
            </p:cNvSpPr>
            <p:nvPr/>
          </p:nvSpPr>
          <p:spPr bwMode="auto">
            <a:xfrm>
              <a:off x="3214" y="2777"/>
              <a:ext cx="210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000" b="1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696333" name="Line 13"/>
            <p:cNvSpPr>
              <a:spLocks noChangeShapeType="1"/>
            </p:cNvSpPr>
            <p:nvPr/>
          </p:nvSpPr>
          <p:spPr bwMode="auto">
            <a:xfrm>
              <a:off x="3214" y="2628"/>
              <a:ext cx="210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000" b="1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696334" name="Line 14"/>
            <p:cNvSpPr>
              <a:spLocks noChangeShapeType="1"/>
            </p:cNvSpPr>
            <p:nvPr/>
          </p:nvSpPr>
          <p:spPr bwMode="auto">
            <a:xfrm>
              <a:off x="3214" y="2479"/>
              <a:ext cx="210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000" b="1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696335" name="Rectangle 15"/>
            <p:cNvSpPr>
              <a:spLocks noChangeArrowheads="1"/>
            </p:cNvSpPr>
            <p:nvPr/>
          </p:nvSpPr>
          <p:spPr bwMode="auto">
            <a:xfrm>
              <a:off x="3214" y="2479"/>
              <a:ext cx="2104" cy="1048"/>
            </a:xfrm>
            <a:prstGeom prst="rect">
              <a:avLst/>
            </a:prstGeom>
            <a:noFill/>
            <a:ln w="7938">
              <a:solidFill>
                <a:srgbClr val="80808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000" b="1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696336" name="Rectangle 16"/>
            <p:cNvSpPr>
              <a:spLocks noChangeArrowheads="1"/>
            </p:cNvSpPr>
            <p:nvPr/>
          </p:nvSpPr>
          <p:spPr bwMode="auto">
            <a:xfrm>
              <a:off x="3531" y="2628"/>
              <a:ext cx="423" cy="899"/>
            </a:xfrm>
            <a:prstGeom prst="rect">
              <a:avLst/>
            </a:prstGeom>
            <a:solidFill>
              <a:schemeClr val="hlink"/>
            </a:solidFill>
            <a:ln w="8001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2000" b="1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696337" name="Rectangle 17"/>
            <p:cNvSpPr>
              <a:spLocks noChangeArrowheads="1"/>
            </p:cNvSpPr>
            <p:nvPr/>
          </p:nvSpPr>
          <p:spPr bwMode="auto">
            <a:xfrm>
              <a:off x="4583" y="2839"/>
              <a:ext cx="422" cy="688"/>
            </a:xfrm>
            <a:prstGeom prst="rect">
              <a:avLst/>
            </a:prstGeom>
            <a:solidFill>
              <a:srgbClr val="FF00FF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2000" b="1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696338" name="Line 18"/>
            <p:cNvSpPr>
              <a:spLocks noChangeShapeType="1"/>
            </p:cNvSpPr>
            <p:nvPr/>
          </p:nvSpPr>
          <p:spPr bwMode="auto">
            <a:xfrm>
              <a:off x="3214" y="2479"/>
              <a:ext cx="1" cy="104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000" b="1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696339" name="Line 19"/>
            <p:cNvSpPr>
              <a:spLocks noChangeShapeType="1"/>
            </p:cNvSpPr>
            <p:nvPr/>
          </p:nvSpPr>
          <p:spPr bwMode="auto">
            <a:xfrm>
              <a:off x="3195" y="3527"/>
              <a:ext cx="1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000" b="1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696340" name="Line 20"/>
            <p:cNvSpPr>
              <a:spLocks noChangeShapeType="1"/>
            </p:cNvSpPr>
            <p:nvPr/>
          </p:nvSpPr>
          <p:spPr bwMode="auto">
            <a:xfrm>
              <a:off x="3195" y="3378"/>
              <a:ext cx="1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000" b="1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696341" name="Line 21"/>
            <p:cNvSpPr>
              <a:spLocks noChangeShapeType="1"/>
            </p:cNvSpPr>
            <p:nvPr/>
          </p:nvSpPr>
          <p:spPr bwMode="auto">
            <a:xfrm>
              <a:off x="3195" y="3229"/>
              <a:ext cx="1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000" b="1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696342" name="Line 22"/>
            <p:cNvSpPr>
              <a:spLocks noChangeShapeType="1"/>
            </p:cNvSpPr>
            <p:nvPr/>
          </p:nvSpPr>
          <p:spPr bwMode="auto">
            <a:xfrm>
              <a:off x="3195" y="3080"/>
              <a:ext cx="1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000" b="1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696343" name="Line 23"/>
            <p:cNvSpPr>
              <a:spLocks noChangeShapeType="1"/>
            </p:cNvSpPr>
            <p:nvPr/>
          </p:nvSpPr>
          <p:spPr bwMode="auto">
            <a:xfrm>
              <a:off x="3195" y="2926"/>
              <a:ext cx="1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000" b="1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696344" name="Line 24"/>
            <p:cNvSpPr>
              <a:spLocks noChangeShapeType="1"/>
            </p:cNvSpPr>
            <p:nvPr/>
          </p:nvSpPr>
          <p:spPr bwMode="auto">
            <a:xfrm>
              <a:off x="3195" y="2777"/>
              <a:ext cx="1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000" b="1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696345" name="Line 25"/>
            <p:cNvSpPr>
              <a:spLocks noChangeShapeType="1"/>
            </p:cNvSpPr>
            <p:nvPr/>
          </p:nvSpPr>
          <p:spPr bwMode="auto">
            <a:xfrm>
              <a:off x="3195" y="2628"/>
              <a:ext cx="1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000" b="1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696346" name="Line 26"/>
            <p:cNvSpPr>
              <a:spLocks noChangeShapeType="1"/>
            </p:cNvSpPr>
            <p:nvPr/>
          </p:nvSpPr>
          <p:spPr bwMode="auto">
            <a:xfrm>
              <a:off x="3195" y="2479"/>
              <a:ext cx="1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000" b="1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696347" name="Line 27"/>
            <p:cNvSpPr>
              <a:spLocks noChangeShapeType="1"/>
            </p:cNvSpPr>
            <p:nvPr/>
          </p:nvSpPr>
          <p:spPr bwMode="auto">
            <a:xfrm>
              <a:off x="3214" y="3527"/>
              <a:ext cx="210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000" b="1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696348" name="Line 28"/>
            <p:cNvSpPr>
              <a:spLocks noChangeShapeType="1"/>
            </p:cNvSpPr>
            <p:nvPr/>
          </p:nvSpPr>
          <p:spPr bwMode="auto">
            <a:xfrm flipV="1">
              <a:off x="3214" y="3527"/>
              <a:ext cx="1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000" b="1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696349" name="Line 29"/>
            <p:cNvSpPr>
              <a:spLocks noChangeShapeType="1"/>
            </p:cNvSpPr>
            <p:nvPr/>
          </p:nvSpPr>
          <p:spPr bwMode="auto">
            <a:xfrm flipV="1">
              <a:off x="4266" y="3527"/>
              <a:ext cx="1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000" b="1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696350" name="Line 30"/>
            <p:cNvSpPr>
              <a:spLocks noChangeShapeType="1"/>
            </p:cNvSpPr>
            <p:nvPr/>
          </p:nvSpPr>
          <p:spPr bwMode="auto">
            <a:xfrm flipV="1">
              <a:off x="5318" y="3527"/>
              <a:ext cx="1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000" b="1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696351" name="Rectangle 31"/>
            <p:cNvSpPr>
              <a:spLocks noChangeArrowheads="1"/>
            </p:cNvSpPr>
            <p:nvPr/>
          </p:nvSpPr>
          <p:spPr bwMode="auto">
            <a:xfrm>
              <a:off x="3076" y="3484"/>
              <a:ext cx="104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50000"/>
                </a:spcBef>
                <a:spcAft>
                  <a:spcPct val="10000"/>
                </a:spcAft>
                <a:buClr>
                  <a:srgbClr val="333399"/>
                </a:buClr>
                <a:buSzPct val="85000"/>
                <a:buFont typeface="Monotype Sorts" pitchFamily="2" charset="2"/>
                <a:buNone/>
              </a:pPr>
              <a:r>
                <a:rPr lang="en-US" altLang="en-US" sz="900">
                  <a:solidFill>
                    <a:srgbClr val="000000"/>
                  </a:solidFill>
                  <a:latin typeface="Arial" panose="020B0604020202020204" pitchFamily="34" charset="0"/>
                  <a:cs typeface="+mn-cs"/>
                </a:rPr>
                <a:t>0%</a:t>
              </a:r>
              <a:endParaRPr lang="en-US" altLang="en-US" sz="2000" b="1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696352" name="Rectangle 32"/>
            <p:cNvSpPr>
              <a:spLocks noChangeArrowheads="1"/>
            </p:cNvSpPr>
            <p:nvPr/>
          </p:nvSpPr>
          <p:spPr bwMode="auto">
            <a:xfrm>
              <a:off x="3076" y="3335"/>
              <a:ext cx="104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50000"/>
                </a:spcBef>
                <a:spcAft>
                  <a:spcPct val="10000"/>
                </a:spcAft>
                <a:buClr>
                  <a:srgbClr val="333399"/>
                </a:buClr>
                <a:buSzPct val="85000"/>
                <a:buFont typeface="Monotype Sorts" pitchFamily="2" charset="2"/>
                <a:buNone/>
              </a:pPr>
              <a:r>
                <a:rPr lang="en-US" altLang="en-US" sz="900">
                  <a:solidFill>
                    <a:srgbClr val="000000"/>
                  </a:solidFill>
                  <a:latin typeface="Arial" panose="020B0604020202020204" pitchFamily="34" charset="0"/>
                  <a:cs typeface="+mn-cs"/>
                </a:rPr>
                <a:t>5%</a:t>
              </a:r>
              <a:endParaRPr lang="en-US" altLang="en-US" sz="2000" b="1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696353" name="Rectangle 33"/>
            <p:cNvSpPr>
              <a:spLocks noChangeArrowheads="1"/>
            </p:cNvSpPr>
            <p:nvPr/>
          </p:nvSpPr>
          <p:spPr bwMode="auto">
            <a:xfrm>
              <a:off x="3036" y="3186"/>
              <a:ext cx="144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50000"/>
                </a:spcBef>
                <a:spcAft>
                  <a:spcPct val="10000"/>
                </a:spcAft>
                <a:buClr>
                  <a:srgbClr val="333399"/>
                </a:buClr>
                <a:buSzPct val="85000"/>
                <a:buFont typeface="Monotype Sorts" pitchFamily="2" charset="2"/>
                <a:buNone/>
              </a:pPr>
              <a:r>
                <a:rPr lang="en-US" altLang="en-US" sz="900">
                  <a:solidFill>
                    <a:srgbClr val="000000"/>
                  </a:solidFill>
                  <a:latin typeface="Arial" panose="020B0604020202020204" pitchFamily="34" charset="0"/>
                  <a:cs typeface="+mn-cs"/>
                </a:rPr>
                <a:t>10%</a:t>
              </a:r>
              <a:endParaRPr lang="en-US" altLang="en-US" sz="2000" b="1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696354" name="Rectangle 34"/>
            <p:cNvSpPr>
              <a:spLocks noChangeArrowheads="1"/>
            </p:cNvSpPr>
            <p:nvPr/>
          </p:nvSpPr>
          <p:spPr bwMode="auto">
            <a:xfrm>
              <a:off x="3036" y="3037"/>
              <a:ext cx="144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50000"/>
                </a:spcBef>
                <a:spcAft>
                  <a:spcPct val="10000"/>
                </a:spcAft>
                <a:buClr>
                  <a:srgbClr val="333399"/>
                </a:buClr>
                <a:buSzPct val="85000"/>
                <a:buFont typeface="Monotype Sorts" pitchFamily="2" charset="2"/>
                <a:buNone/>
              </a:pPr>
              <a:r>
                <a:rPr lang="en-US" altLang="en-US" sz="900">
                  <a:solidFill>
                    <a:srgbClr val="000000"/>
                  </a:solidFill>
                  <a:latin typeface="Arial" panose="020B0604020202020204" pitchFamily="34" charset="0"/>
                  <a:cs typeface="+mn-cs"/>
                </a:rPr>
                <a:t>15%</a:t>
              </a:r>
              <a:endParaRPr lang="en-US" altLang="en-US" sz="2000" b="1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696355" name="Rectangle 35"/>
            <p:cNvSpPr>
              <a:spLocks noChangeArrowheads="1"/>
            </p:cNvSpPr>
            <p:nvPr/>
          </p:nvSpPr>
          <p:spPr bwMode="auto">
            <a:xfrm>
              <a:off x="3036" y="2887"/>
              <a:ext cx="144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50000"/>
                </a:spcBef>
                <a:spcAft>
                  <a:spcPct val="10000"/>
                </a:spcAft>
                <a:buClr>
                  <a:srgbClr val="333399"/>
                </a:buClr>
                <a:buSzPct val="85000"/>
                <a:buFont typeface="Monotype Sorts" pitchFamily="2" charset="2"/>
                <a:buNone/>
              </a:pPr>
              <a:r>
                <a:rPr lang="en-US" altLang="en-US" sz="900">
                  <a:solidFill>
                    <a:srgbClr val="000000"/>
                  </a:solidFill>
                  <a:latin typeface="Arial" panose="020B0604020202020204" pitchFamily="34" charset="0"/>
                  <a:cs typeface="+mn-cs"/>
                </a:rPr>
                <a:t>20%</a:t>
              </a:r>
              <a:endParaRPr lang="en-US" altLang="en-US" sz="2000" b="1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696356" name="Rectangle 36"/>
            <p:cNvSpPr>
              <a:spLocks noChangeArrowheads="1"/>
            </p:cNvSpPr>
            <p:nvPr/>
          </p:nvSpPr>
          <p:spPr bwMode="auto">
            <a:xfrm>
              <a:off x="3036" y="2738"/>
              <a:ext cx="144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50000"/>
                </a:spcBef>
                <a:spcAft>
                  <a:spcPct val="10000"/>
                </a:spcAft>
                <a:buClr>
                  <a:srgbClr val="333399"/>
                </a:buClr>
                <a:buSzPct val="85000"/>
                <a:buFont typeface="Monotype Sorts" pitchFamily="2" charset="2"/>
                <a:buNone/>
              </a:pPr>
              <a:r>
                <a:rPr lang="en-US" altLang="en-US" sz="900">
                  <a:solidFill>
                    <a:srgbClr val="000000"/>
                  </a:solidFill>
                  <a:latin typeface="Arial" panose="020B0604020202020204" pitchFamily="34" charset="0"/>
                  <a:cs typeface="+mn-cs"/>
                </a:rPr>
                <a:t>25%</a:t>
              </a:r>
              <a:endParaRPr lang="en-US" altLang="en-US" sz="2000" b="1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696357" name="Rectangle 37"/>
            <p:cNvSpPr>
              <a:spLocks noChangeArrowheads="1"/>
            </p:cNvSpPr>
            <p:nvPr/>
          </p:nvSpPr>
          <p:spPr bwMode="auto">
            <a:xfrm>
              <a:off x="3036" y="2589"/>
              <a:ext cx="144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50000"/>
                </a:spcBef>
                <a:spcAft>
                  <a:spcPct val="10000"/>
                </a:spcAft>
                <a:buClr>
                  <a:srgbClr val="333399"/>
                </a:buClr>
                <a:buSzPct val="85000"/>
                <a:buFont typeface="Monotype Sorts" pitchFamily="2" charset="2"/>
                <a:buNone/>
              </a:pPr>
              <a:r>
                <a:rPr lang="en-US" altLang="en-US" sz="900">
                  <a:solidFill>
                    <a:srgbClr val="000000"/>
                  </a:solidFill>
                  <a:latin typeface="Arial" panose="020B0604020202020204" pitchFamily="34" charset="0"/>
                  <a:cs typeface="+mn-cs"/>
                </a:rPr>
                <a:t>30%</a:t>
              </a:r>
              <a:endParaRPr lang="en-US" altLang="en-US" sz="2000" b="1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696358" name="Rectangle 38"/>
            <p:cNvSpPr>
              <a:spLocks noChangeArrowheads="1"/>
            </p:cNvSpPr>
            <p:nvPr/>
          </p:nvSpPr>
          <p:spPr bwMode="auto">
            <a:xfrm>
              <a:off x="3036" y="2440"/>
              <a:ext cx="144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50000"/>
                </a:spcBef>
                <a:spcAft>
                  <a:spcPct val="10000"/>
                </a:spcAft>
                <a:buClr>
                  <a:srgbClr val="333399"/>
                </a:buClr>
                <a:buSzPct val="85000"/>
                <a:buFont typeface="Monotype Sorts" pitchFamily="2" charset="2"/>
                <a:buNone/>
              </a:pPr>
              <a:r>
                <a:rPr lang="en-US" altLang="en-US" sz="900">
                  <a:solidFill>
                    <a:srgbClr val="000000"/>
                  </a:solidFill>
                  <a:latin typeface="Arial" panose="020B0604020202020204" pitchFamily="34" charset="0"/>
                  <a:cs typeface="+mn-cs"/>
                </a:rPr>
                <a:t>35%</a:t>
              </a:r>
              <a:endParaRPr lang="en-US" altLang="en-US" sz="2000" b="1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696359" name="Rectangle 39"/>
            <p:cNvSpPr>
              <a:spLocks noChangeArrowheads="1"/>
            </p:cNvSpPr>
            <p:nvPr/>
          </p:nvSpPr>
          <p:spPr bwMode="auto">
            <a:xfrm>
              <a:off x="3621" y="3585"/>
              <a:ext cx="272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50000"/>
                </a:spcBef>
                <a:spcAft>
                  <a:spcPct val="10000"/>
                </a:spcAft>
                <a:buClr>
                  <a:srgbClr val="333399"/>
                </a:buClr>
                <a:buSzPct val="85000"/>
                <a:buFont typeface="Monotype Sorts" pitchFamily="2" charset="2"/>
                <a:buNone/>
              </a:pPr>
              <a:r>
                <a:rPr lang="en-US" altLang="en-US" sz="900">
                  <a:solidFill>
                    <a:srgbClr val="000000"/>
                  </a:solidFill>
                  <a:latin typeface="Arial" panose="020B0604020202020204" pitchFamily="34" charset="0"/>
                  <a:cs typeface="+mn-cs"/>
                </a:rPr>
                <a:t>Option a</a:t>
              </a:r>
              <a:endParaRPr lang="en-US" altLang="en-US" sz="2000" b="1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696360" name="Rectangle 40"/>
            <p:cNvSpPr>
              <a:spLocks noChangeArrowheads="1"/>
            </p:cNvSpPr>
            <p:nvPr/>
          </p:nvSpPr>
          <p:spPr bwMode="auto">
            <a:xfrm>
              <a:off x="4678" y="3585"/>
              <a:ext cx="272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50000"/>
                </a:spcBef>
                <a:spcAft>
                  <a:spcPct val="10000"/>
                </a:spcAft>
                <a:buClr>
                  <a:srgbClr val="333399"/>
                </a:buClr>
                <a:buSzPct val="85000"/>
                <a:buFont typeface="Monotype Sorts" pitchFamily="2" charset="2"/>
                <a:buNone/>
              </a:pPr>
              <a:r>
                <a:rPr lang="en-US" altLang="en-US" sz="900">
                  <a:solidFill>
                    <a:srgbClr val="000000"/>
                  </a:solidFill>
                  <a:latin typeface="Arial" panose="020B0604020202020204" pitchFamily="34" charset="0"/>
                  <a:cs typeface="+mn-cs"/>
                </a:rPr>
                <a:t>Option b</a:t>
              </a:r>
              <a:endParaRPr lang="en-US" altLang="en-US" sz="2000" b="1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696361" name="Rectangle 41"/>
            <p:cNvSpPr>
              <a:spLocks noChangeArrowheads="1"/>
            </p:cNvSpPr>
            <p:nvPr/>
          </p:nvSpPr>
          <p:spPr bwMode="auto">
            <a:xfrm>
              <a:off x="3791" y="3705"/>
              <a:ext cx="1004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50000"/>
                </a:spcBef>
                <a:spcAft>
                  <a:spcPct val="10000"/>
                </a:spcAft>
                <a:buClr>
                  <a:srgbClr val="333399"/>
                </a:buClr>
                <a:buSzPct val="85000"/>
                <a:buFont typeface="Monotype Sorts" pitchFamily="2" charset="2"/>
                <a:buNone/>
              </a:pPr>
              <a:r>
                <a:rPr lang="en-US" altLang="en-US" sz="900" b="1">
                  <a:solidFill>
                    <a:srgbClr val="000000"/>
                  </a:solidFill>
                  <a:latin typeface="Arial" panose="020B0604020202020204" pitchFamily="34" charset="0"/>
                  <a:cs typeface="+mn-cs"/>
                </a:rPr>
                <a:t>Choose two payment options</a:t>
              </a:r>
              <a:endParaRPr lang="en-US" altLang="en-US" sz="2000" b="1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696362" name="Rectangle 42"/>
            <p:cNvSpPr>
              <a:spLocks noChangeArrowheads="1"/>
            </p:cNvSpPr>
            <p:nvPr/>
          </p:nvSpPr>
          <p:spPr bwMode="auto">
            <a:xfrm rot="16200000">
              <a:off x="2441" y="2932"/>
              <a:ext cx="1017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50000"/>
                </a:spcBef>
                <a:spcAft>
                  <a:spcPct val="10000"/>
                </a:spcAft>
                <a:buClr>
                  <a:srgbClr val="333399"/>
                </a:buClr>
                <a:buSzPct val="85000"/>
                <a:buFont typeface="Monotype Sorts" pitchFamily="2" charset="2"/>
                <a:buNone/>
              </a:pPr>
              <a:r>
                <a:rPr lang="en-US" altLang="en-US" sz="900" b="1">
                  <a:solidFill>
                    <a:srgbClr val="000000"/>
                  </a:solidFill>
                  <a:latin typeface="Arial" panose="020B0604020202020204" pitchFamily="34" charset="0"/>
                  <a:cs typeface="+mn-cs"/>
                </a:rPr>
                <a:t>Percentage with "too much debt"</a:t>
              </a:r>
              <a:endParaRPr lang="en-US" altLang="en-US" sz="2000" b="1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696363" name="Rectangle 43"/>
            <p:cNvSpPr>
              <a:spLocks noChangeArrowheads="1"/>
            </p:cNvSpPr>
            <p:nvPr/>
          </p:nvSpPr>
          <p:spPr bwMode="auto">
            <a:xfrm>
              <a:off x="2840" y="2368"/>
              <a:ext cx="2540" cy="1501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000" b="1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</p:grpSp>
      <p:sp>
        <p:nvSpPr>
          <p:cNvPr id="696364" name="AutoShape 44"/>
          <p:cNvSpPr>
            <a:spLocks noChangeArrowheads="1"/>
          </p:cNvSpPr>
          <p:nvPr/>
        </p:nvSpPr>
        <p:spPr bwMode="auto">
          <a:xfrm>
            <a:off x="790575" y="1281113"/>
            <a:ext cx="2555875" cy="565150"/>
          </a:xfrm>
          <a:prstGeom prst="wedgeRectCallout">
            <a:avLst>
              <a:gd name="adj1" fmla="val 36833"/>
              <a:gd name="adj2" fmla="val 137079"/>
            </a:avLst>
          </a:prstGeom>
          <a:solidFill>
            <a:schemeClr val="bg1"/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/>
          <a:lstStyle/>
          <a:p>
            <a:pPr algn="ctr">
              <a:spcBef>
                <a:spcPct val="50000"/>
              </a:spcBef>
              <a:spcAft>
                <a:spcPct val="10000"/>
              </a:spcAft>
              <a:buClr>
                <a:srgbClr val="333399"/>
              </a:buClr>
              <a:buSzPct val="85000"/>
              <a:buFont typeface="Monotype Sorts" pitchFamily="2" charset="2"/>
              <a:buNone/>
            </a:pPr>
            <a:r>
              <a:rPr lang="en-US" altLang="en-US" sz="1600" b="1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Grossly underestimate compounding</a:t>
            </a:r>
          </a:p>
        </p:txBody>
      </p:sp>
      <p:sp>
        <p:nvSpPr>
          <p:cNvPr id="696365" name="AutoShape 45"/>
          <p:cNvSpPr>
            <a:spLocks noChangeArrowheads="1"/>
          </p:cNvSpPr>
          <p:nvPr/>
        </p:nvSpPr>
        <p:spPr bwMode="auto">
          <a:xfrm>
            <a:off x="5980113" y="1357313"/>
            <a:ext cx="2555875" cy="565150"/>
          </a:xfrm>
          <a:prstGeom prst="wedgeRectCallout">
            <a:avLst>
              <a:gd name="adj1" fmla="val -41056"/>
              <a:gd name="adj2" fmla="val 144102"/>
            </a:avLst>
          </a:prstGeom>
          <a:solidFill>
            <a:schemeClr val="bg1"/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/>
          <a:lstStyle/>
          <a:p>
            <a:pPr algn="ctr">
              <a:spcBef>
                <a:spcPct val="50000"/>
              </a:spcBef>
              <a:spcAft>
                <a:spcPct val="10000"/>
              </a:spcAft>
              <a:buClr>
                <a:srgbClr val="333399"/>
              </a:buClr>
              <a:buSzPct val="85000"/>
              <a:buFont typeface="Monotype Sorts" pitchFamily="2" charset="2"/>
              <a:buNone/>
            </a:pPr>
            <a:r>
              <a:rPr lang="en-US" altLang="en-US" sz="1600" b="1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Gives free loan to retailer</a:t>
            </a:r>
          </a:p>
        </p:txBody>
      </p:sp>
    </p:spTree>
    <p:extLst>
      <p:ext uri="{BB962C8B-B14F-4D97-AF65-F5344CB8AC3E}">
        <p14:creationId xmlns:p14="http://schemas.microsoft.com/office/powerpoint/2010/main" val="2593278910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762000" y="127000"/>
            <a:ext cx="7718425" cy="1027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9692" tIns="33332" rIns="69692" bIns="33332" anchor="ctr"/>
          <a:lstStyle/>
          <a:p>
            <a:pPr defTabSz="871538"/>
            <a:r>
              <a:rPr lang="en-GB" sz="2900" b="1"/>
              <a:t>Lusardi and Mitchell (2010)</a:t>
            </a:r>
            <a:endParaRPr lang="nl-NL" sz="2900" i="1"/>
          </a:p>
        </p:txBody>
      </p:sp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304800" y="1069975"/>
            <a:ext cx="8651875" cy="397658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82406" tIns="41203" rIns="82406" bIns="41203">
            <a:spAutoFit/>
          </a:bodyPr>
          <a:lstStyle/>
          <a:p>
            <a:pPr marL="303213" indent="-303213" defTabSz="871538">
              <a:buFontTx/>
              <a:buChar char="•"/>
              <a:tabLst>
                <a:tab pos="488950" algn="l"/>
              </a:tabLst>
            </a:pPr>
            <a:r>
              <a:rPr lang="en-US" sz="2300" dirty="0"/>
              <a:t>‘I understand the stock market reasonably well’</a:t>
            </a:r>
          </a:p>
          <a:p>
            <a:pPr marL="303213" indent="-303213" defTabSz="871538">
              <a:tabLst>
                <a:tab pos="488950" algn="l"/>
              </a:tabLst>
            </a:pPr>
            <a:r>
              <a:rPr lang="en-US" sz="2300" dirty="0"/>
              <a:t> </a:t>
            </a:r>
          </a:p>
          <a:p>
            <a:pPr marL="303213" indent="-303213" defTabSz="871538">
              <a:buFontTx/>
              <a:buChar char="•"/>
              <a:tabLst>
                <a:tab pos="488950" algn="l"/>
              </a:tabLst>
            </a:pPr>
            <a:r>
              <a:rPr lang="en-US" sz="2300" dirty="0"/>
              <a:t>‘An employee of a company with publicly traded stock should have a lot of his retirement savings in the company’s stock’</a:t>
            </a:r>
          </a:p>
          <a:p>
            <a:pPr marL="303213" indent="-303213" defTabSz="871538">
              <a:tabLst>
                <a:tab pos="488950" algn="l"/>
              </a:tabLst>
            </a:pPr>
            <a:endParaRPr lang="en-US" sz="2300" dirty="0"/>
          </a:p>
          <a:p>
            <a:pPr marL="303213" indent="-303213" defTabSz="871538">
              <a:buFont typeface="Arial" charset="0"/>
              <a:buChar char="•"/>
              <a:tabLst>
                <a:tab pos="488950" algn="l"/>
              </a:tabLst>
            </a:pPr>
            <a:r>
              <a:rPr lang="en-US" sz="2300" dirty="0"/>
              <a:t>‘It is best to avoid stock of foreign companies’</a:t>
            </a:r>
          </a:p>
          <a:p>
            <a:pPr marL="303213" indent="-303213" defTabSz="871538">
              <a:buFont typeface="Arial" charset="0"/>
              <a:buChar char="•"/>
              <a:tabLst>
                <a:tab pos="488950" algn="l"/>
              </a:tabLst>
            </a:pPr>
            <a:endParaRPr lang="en-US" sz="2300" dirty="0"/>
          </a:p>
          <a:p>
            <a:pPr marL="303213" indent="-303213" defTabSz="871538">
              <a:buFont typeface="Arial" charset="0"/>
              <a:buChar char="•"/>
              <a:tabLst>
                <a:tab pos="488950" algn="l"/>
              </a:tabLst>
            </a:pPr>
            <a:r>
              <a:rPr lang="en-US" sz="2300" dirty="0"/>
              <a:t>‘If the interest rate falls, bond prices will rise’</a:t>
            </a:r>
          </a:p>
          <a:p>
            <a:pPr marL="714375" lvl="1" indent="-303213" defTabSz="871538">
              <a:tabLst>
                <a:tab pos="488950" algn="l"/>
              </a:tabLst>
            </a:pPr>
            <a:endParaRPr lang="nl-NL" sz="2300" dirty="0"/>
          </a:p>
          <a:p>
            <a:pPr marL="714375" lvl="1" indent="-303213" defTabSz="871538">
              <a:tabLst>
                <a:tab pos="488950" algn="l"/>
              </a:tabLst>
            </a:pPr>
            <a:r>
              <a:rPr lang="nl-NL" sz="2300" dirty="0">
                <a:solidFill>
                  <a:srgbClr val="FF0000"/>
                </a:solidFill>
              </a:rPr>
              <a:t>Sophisticated/correct answer to all questions: 5.8%      </a:t>
            </a:r>
          </a:p>
          <a:p>
            <a:pPr marL="714375" lvl="1" indent="-303213" defTabSz="871538">
              <a:tabLst>
                <a:tab pos="488950" algn="l"/>
              </a:tabLst>
            </a:pPr>
            <a:endParaRPr lang="nl-NL" sz="2300" dirty="0"/>
          </a:p>
        </p:txBody>
      </p:sp>
    </p:spTree>
    <p:extLst>
      <p:ext uri="{BB962C8B-B14F-4D97-AF65-F5344CB8AC3E}">
        <p14:creationId xmlns:p14="http://schemas.microsoft.com/office/powerpoint/2010/main" val="630305854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762000" y="127000"/>
            <a:ext cx="7718425" cy="1027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9692" tIns="33332" rIns="69692" bIns="33332" anchor="ctr"/>
          <a:lstStyle/>
          <a:p>
            <a:pPr defTabSz="871538"/>
            <a:r>
              <a:rPr lang="en-GB" sz="2900" b="1"/>
              <a:t>Lusardi and Mitchell (2010)</a:t>
            </a:r>
            <a:endParaRPr lang="nl-NL" sz="2900" i="1"/>
          </a:p>
        </p:txBody>
      </p:sp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304800" y="1069975"/>
            <a:ext cx="8651875" cy="4330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82406" tIns="41203" rIns="82406" bIns="41203">
            <a:spAutoFit/>
          </a:bodyPr>
          <a:lstStyle/>
          <a:p>
            <a:pPr marL="303213" indent="-303213" defTabSz="871538">
              <a:buFontTx/>
              <a:buChar char="•"/>
              <a:tabLst>
                <a:tab pos="488950" algn="l"/>
              </a:tabLst>
            </a:pPr>
            <a:r>
              <a:rPr lang="en-US" sz="2300"/>
              <a:t>(30% agree): ‘I understand the stock market reasonably well’</a:t>
            </a:r>
          </a:p>
          <a:p>
            <a:pPr marL="303213" indent="-303213" defTabSz="871538">
              <a:tabLst>
                <a:tab pos="488950" algn="l"/>
              </a:tabLst>
            </a:pPr>
            <a:r>
              <a:rPr lang="en-US" sz="2300"/>
              <a:t> </a:t>
            </a:r>
          </a:p>
          <a:p>
            <a:pPr marL="303213" indent="-303213" defTabSz="871538">
              <a:buFontTx/>
              <a:buChar char="•"/>
              <a:tabLst>
                <a:tab pos="488950" algn="l"/>
              </a:tabLst>
            </a:pPr>
            <a:r>
              <a:rPr lang="en-US" sz="2300"/>
              <a:t>(52% disagree) ‘An employee of a company with publicly traded stock should have a lot of his retirement savings in the company’s stock’</a:t>
            </a:r>
          </a:p>
          <a:p>
            <a:pPr marL="303213" indent="-303213" defTabSz="871538">
              <a:tabLst>
                <a:tab pos="488950" algn="l"/>
              </a:tabLst>
            </a:pPr>
            <a:endParaRPr lang="en-US" sz="2300"/>
          </a:p>
          <a:p>
            <a:pPr marL="303213" indent="-303213" defTabSz="871538">
              <a:buFont typeface="Arial" charset="0"/>
              <a:buChar char="•"/>
              <a:tabLst>
                <a:tab pos="488950" algn="l"/>
              </a:tabLst>
            </a:pPr>
            <a:r>
              <a:rPr lang="en-US" sz="2300"/>
              <a:t>(51% disagree): ‘It is best to avoid stock of foreign companies’</a:t>
            </a:r>
          </a:p>
          <a:p>
            <a:pPr marL="303213" indent="-303213" defTabSz="871538">
              <a:buFont typeface="Arial" charset="0"/>
              <a:buChar char="•"/>
              <a:tabLst>
                <a:tab pos="488950" algn="l"/>
              </a:tabLst>
            </a:pPr>
            <a:endParaRPr lang="en-US" sz="2300"/>
          </a:p>
          <a:p>
            <a:pPr marL="303213" indent="-303213" defTabSz="871538">
              <a:buFont typeface="Arial" charset="0"/>
              <a:buChar char="•"/>
              <a:tabLst>
                <a:tab pos="488950" algn="l"/>
              </a:tabLst>
            </a:pPr>
            <a:r>
              <a:rPr lang="en-US" sz="2300"/>
              <a:t>(40% agree) : ‘If the interest rate falls, bond prices will rise’</a:t>
            </a:r>
          </a:p>
          <a:p>
            <a:pPr marL="714375" lvl="1" indent="-303213" defTabSz="871538">
              <a:tabLst>
                <a:tab pos="488950" algn="l"/>
              </a:tabLst>
            </a:pPr>
            <a:endParaRPr lang="nl-NL" sz="2300"/>
          </a:p>
          <a:p>
            <a:pPr marL="714375" lvl="1" indent="-303213" defTabSz="871538">
              <a:tabLst>
                <a:tab pos="488950" algn="l"/>
              </a:tabLst>
            </a:pPr>
            <a:r>
              <a:rPr lang="nl-NL" sz="2300">
                <a:solidFill>
                  <a:srgbClr val="FF0000"/>
                </a:solidFill>
              </a:rPr>
              <a:t>Sophisticated/correct answer to all questions: 5.8%      </a:t>
            </a:r>
          </a:p>
          <a:p>
            <a:pPr marL="714375" lvl="1" indent="-303213" defTabSz="871538">
              <a:tabLst>
                <a:tab pos="488950" algn="l"/>
              </a:tabLst>
            </a:pPr>
            <a:endParaRPr lang="nl-NL" sz="2300"/>
          </a:p>
        </p:txBody>
      </p:sp>
    </p:spTree>
    <p:extLst>
      <p:ext uri="{BB962C8B-B14F-4D97-AF65-F5344CB8AC3E}">
        <p14:creationId xmlns:p14="http://schemas.microsoft.com/office/powerpoint/2010/main" val="942737411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8686800" cy="792162"/>
          </a:xfrm>
        </p:spPr>
        <p:txBody>
          <a:bodyPr/>
          <a:lstStyle/>
          <a:p>
            <a:pPr eaLnBrk="1" hangingPunct="1"/>
            <a:r>
              <a:rPr lang="en-US" sz="3600" dirty="0"/>
              <a:t>Nine claims about household finance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66800"/>
            <a:ext cx="8686800" cy="5064125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2400" dirty="0"/>
              <a:t>Households: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2400" dirty="0"/>
              <a:t>Have low levels of financial literacy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2400" dirty="0"/>
              <a:t>Have very few </a:t>
            </a:r>
            <a:r>
              <a:rPr lang="en-US" sz="2400" i="1" dirty="0"/>
              <a:t>liquid</a:t>
            </a:r>
            <a:r>
              <a:rPr lang="en-US" sz="2400" dirty="0"/>
              <a:t> assets (live hand to mouth)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2400" dirty="0"/>
              <a:t>Have substantial </a:t>
            </a:r>
            <a:r>
              <a:rPr lang="en-US" sz="2400" i="1" dirty="0"/>
              <a:t>illiquid</a:t>
            </a:r>
            <a:r>
              <a:rPr lang="en-US" sz="2400" dirty="0"/>
              <a:t> wealth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2400" dirty="0"/>
              <a:t>Have a high MPC out of liquid wealth and liquidity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2400" dirty="0"/>
              <a:t>Have a low MPC out of illiquid/portfolio wealth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2400" dirty="0"/>
              <a:t>Don’t choose optimal financial service products 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2400" dirty="0"/>
              <a:t>Barely change their behavior after financial education interventions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2400" dirty="0"/>
              <a:t>Have misaligned financial intentions and financial actions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2400" dirty="0"/>
              <a:t>Make financial (and health) choices that are </a:t>
            </a:r>
            <a:r>
              <a:rPr lang="en-US" sz="2400" i="1" dirty="0"/>
              <a:t>seemingly</a:t>
            </a:r>
            <a:r>
              <a:rPr lang="en-US" sz="2400" dirty="0"/>
              <a:t> easy to manipulate (see Doug </a:t>
            </a:r>
            <a:r>
              <a:rPr lang="en-US" sz="2400" dirty="0" err="1"/>
              <a:t>Bernheim’s</a:t>
            </a:r>
            <a:r>
              <a:rPr lang="en-US" sz="2400" dirty="0"/>
              <a:t> lecture)</a:t>
            </a:r>
          </a:p>
          <a:p>
            <a:pPr marL="0" indent="0" eaLnBrk="1" hangingPunct="1">
              <a:buNone/>
            </a:pPr>
            <a:endParaRPr lang="en-US" sz="2400" dirty="0"/>
          </a:p>
          <a:p>
            <a:pPr marL="457200" indent="-457200" eaLnBrk="1" hangingPunct="1">
              <a:buFont typeface="+mj-lt"/>
              <a:buAutoNum type="arabicPeriod"/>
            </a:pPr>
            <a:endParaRPr lang="en-US" sz="2400" dirty="0"/>
          </a:p>
          <a:p>
            <a:pPr marL="457200" indent="-457200" eaLnBrk="1" hangingPunct="1">
              <a:buFont typeface="+mj-lt"/>
              <a:buAutoNum type="arabicPeriod"/>
            </a:pPr>
            <a:endParaRPr lang="en-US" sz="2400" dirty="0"/>
          </a:p>
          <a:p>
            <a:pPr marL="457200" indent="-457200" eaLnBrk="1" hangingPunct="1">
              <a:buFont typeface="+mj-lt"/>
              <a:buAutoNum type="arabicPeriod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714488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93956" y="1676400"/>
            <a:ext cx="6907044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533400" y="1219200"/>
            <a:ext cx="8153400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0000"/>
                </a:solidFill>
              </a:rPr>
              <a:t>Fraction of people who answer “100”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3400" y="235803"/>
            <a:ext cx="845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</a:rPr>
              <a:t>“If the chance of getting a disease is 10 percent, how many people out of 1,000 would be expected to get the disease?”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86200" y="6488668"/>
            <a:ext cx="52564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</a:rPr>
              <a:t>Source: HRS; </a:t>
            </a:r>
            <a:r>
              <a:rPr lang="en-US" sz="1600" dirty="0" err="1">
                <a:solidFill>
                  <a:srgbClr val="000000"/>
                </a:solidFill>
              </a:rPr>
              <a:t>Agarwal</a:t>
            </a:r>
            <a:r>
              <a:rPr lang="en-US" sz="1600" dirty="0">
                <a:solidFill>
                  <a:srgbClr val="000000"/>
                </a:solidFill>
              </a:rPr>
              <a:t>, Driscoll, </a:t>
            </a:r>
            <a:r>
              <a:rPr lang="en-US" sz="1600" dirty="0" err="1">
                <a:solidFill>
                  <a:srgbClr val="000000"/>
                </a:solidFill>
              </a:rPr>
              <a:t>Gabaix</a:t>
            </a:r>
            <a:r>
              <a:rPr lang="en-US" sz="1600" dirty="0">
                <a:solidFill>
                  <a:srgbClr val="000000"/>
                </a:solidFill>
              </a:rPr>
              <a:t>, </a:t>
            </a:r>
            <a:r>
              <a:rPr lang="en-US" sz="1600" dirty="0" err="1">
                <a:solidFill>
                  <a:srgbClr val="000000"/>
                </a:solidFill>
              </a:rPr>
              <a:t>Laibson</a:t>
            </a:r>
            <a:r>
              <a:rPr lang="en-US" sz="1600" dirty="0">
                <a:solidFill>
                  <a:srgbClr val="000000"/>
                </a:solidFill>
              </a:rPr>
              <a:t> (2009)</a:t>
            </a:r>
          </a:p>
        </p:txBody>
      </p:sp>
    </p:spTree>
    <p:extLst>
      <p:ext uri="{BB962C8B-B14F-4D97-AF65-F5344CB8AC3E}">
        <p14:creationId xmlns:p14="http://schemas.microsoft.com/office/powerpoint/2010/main" val="27005215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  <a:alpha val="4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3400" y="1219200"/>
            <a:ext cx="8153400" cy="523220"/>
          </a:xfrm>
          <a:prstGeom prst="rect">
            <a:avLst/>
          </a:prstGeom>
          <a:solidFill>
            <a:schemeClr val="accent2">
              <a:lumMod val="20000"/>
              <a:lumOff val="80000"/>
              <a:alpha val="2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0000"/>
                </a:solidFill>
              </a:rPr>
              <a:t>Fraction of people who answer “400,000”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4800" y="235803"/>
            <a:ext cx="861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</a:rPr>
              <a:t>“If 5 people all have the winning numbers in the lottery and the prize is two million dollars, how much will each of them get?”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62400" y="6488668"/>
            <a:ext cx="52564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</a:rPr>
              <a:t>Source: HRS; </a:t>
            </a:r>
            <a:r>
              <a:rPr lang="en-US" sz="1600" dirty="0" err="1">
                <a:solidFill>
                  <a:srgbClr val="000000"/>
                </a:solidFill>
              </a:rPr>
              <a:t>Agarwal</a:t>
            </a:r>
            <a:r>
              <a:rPr lang="en-US" sz="1600" dirty="0">
                <a:solidFill>
                  <a:srgbClr val="000000"/>
                </a:solidFill>
              </a:rPr>
              <a:t>, Driscoll, </a:t>
            </a:r>
            <a:r>
              <a:rPr lang="en-US" sz="1600" dirty="0" err="1">
                <a:solidFill>
                  <a:srgbClr val="000000"/>
                </a:solidFill>
              </a:rPr>
              <a:t>Gabaix</a:t>
            </a:r>
            <a:r>
              <a:rPr lang="en-US" sz="1600" dirty="0">
                <a:solidFill>
                  <a:srgbClr val="000000"/>
                </a:solidFill>
              </a:rPr>
              <a:t>, </a:t>
            </a:r>
            <a:r>
              <a:rPr lang="en-US" sz="1600" dirty="0" err="1">
                <a:solidFill>
                  <a:srgbClr val="000000"/>
                </a:solidFill>
              </a:rPr>
              <a:t>Laibson</a:t>
            </a:r>
            <a:r>
              <a:rPr lang="en-US" sz="1600" dirty="0">
                <a:solidFill>
                  <a:srgbClr val="000000"/>
                </a:solidFill>
              </a:rPr>
              <a:t> (2009)</a:t>
            </a: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33475" y="1676400"/>
            <a:ext cx="6715125" cy="4583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9277375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8686800" cy="792162"/>
          </a:xfrm>
        </p:spPr>
        <p:txBody>
          <a:bodyPr/>
          <a:lstStyle/>
          <a:p>
            <a:pPr eaLnBrk="1" hangingPunct="1"/>
            <a:r>
              <a:rPr lang="en-US" sz="3600" dirty="0"/>
              <a:t>Nine claims about household finance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66800"/>
            <a:ext cx="8686800" cy="5064125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2400" dirty="0"/>
              <a:t>Households: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2400" dirty="0"/>
              <a:t>Have low levels of financial literacy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2400" b="1" dirty="0">
                <a:solidFill>
                  <a:srgbClr val="FF0000"/>
                </a:solidFill>
              </a:rPr>
              <a:t>Have very few </a:t>
            </a:r>
            <a:r>
              <a:rPr lang="en-US" sz="2400" b="1" i="1" dirty="0">
                <a:solidFill>
                  <a:srgbClr val="FF0000"/>
                </a:solidFill>
              </a:rPr>
              <a:t>liquid</a:t>
            </a:r>
            <a:r>
              <a:rPr lang="en-US" sz="2400" b="1" dirty="0">
                <a:solidFill>
                  <a:srgbClr val="FF0000"/>
                </a:solidFill>
              </a:rPr>
              <a:t> assets (live hand to mouth)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2400" b="1" dirty="0">
                <a:solidFill>
                  <a:srgbClr val="FF0000"/>
                </a:solidFill>
              </a:rPr>
              <a:t>Have substantial </a:t>
            </a:r>
            <a:r>
              <a:rPr lang="en-US" sz="2400" b="1" i="1" dirty="0">
                <a:solidFill>
                  <a:srgbClr val="FF0000"/>
                </a:solidFill>
              </a:rPr>
              <a:t>illiquid</a:t>
            </a:r>
            <a:r>
              <a:rPr lang="en-US" sz="2400" b="1" dirty="0">
                <a:solidFill>
                  <a:srgbClr val="FF0000"/>
                </a:solidFill>
              </a:rPr>
              <a:t> wealth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2400" b="1" dirty="0">
                <a:solidFill>
                  <a:srgbClr val="FF0000"/>
                </a:solidFill>
              </a:rPr>
              <a:t>Have a high MPC out of liquid wealth and liquidity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2400" b="1" dirty="0">
                <a:solidFill>
                  <a:srgbClr val="FF0000"/>
                </a:solidFill>
              </a:rPr>
              <a:t>Have a low MPC out of illiquid/portfolio wealth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2400" dirty="0"/>
              <a:t>Don’t choose optimal financial service products 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2400" dirty="0"/>
              <a:t>Barely change their behavior after financial education interventions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2400" dirty="0"/>
              <a:t>Have misaligned financial intentions and financial actions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2400" dirty="0"/>
              <a:t>Make financial choices that are </a:t>
            </a:r>
            <a:r>
              <a:rPr lang="en-US" sz="2400" i="1" dirty="0"/>
              <a:t>seemingly</a:t>
            </a:r>
            <a:r>
              <a:rPr lang="en-US" sz="2400" dirty="0"/>
              <a:t> easy to manipulate</a:t>
            </a:r>
          </a:p>
          <a:p>
            <a:pPr marL="457200" indent="-457200" eaLnBrk="1" hangingPunct="1">
              <a:buFont typeface="+mj-lt"/>
              <a:buAutoNum type="arabicPeriod"/>
            </a:pPr>
            <a:endParaRPr lang="en-US" sz="2400" dirty="0"/>
          </a:p>
          <a:p>
            <a:pPr marL="457200" indent="-457200" eaLnBrk="1" hangingPunct="1">
              <a:buFont typeface="+mj-lt"/>
              <a:buAutoNum type="arabicPeriod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139537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Households live hand to mouth</a:t>
            </a:r>
            <a:br>
              <a:rPr lang="en-US" dirty="0"/>
            </a:br>
            <a:r>
              <a:rPr lang="en-US" sz="2800" dirty="0" err="1"/>
              <a:t>Lusardi</a:t>
            </a:r>
            <a:r>
              <a:rPr lang="en-US" sz="2800" dirty="0"/>
              <a:t> and </a:t>
            </a:r>
            <a:r>
              <a:rPr lang="en-US" sz="2800" dirty="0" err="1"/>
              <a:t>Tufano</a:t>
            </a:r>
            <a:r>
              <a:rPr lang="en-US" sz="2800" dirty="0"/>
              <a:t> (2009)</a:t>
            </a:r>
          </a:p>
        </p:txBody>
      </p:sp>
      <p:sp>
        <p:nvSpPr>
          <p:cNvPr id="512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i="1" dirty="0"/>
              <a:t>How confident are you that you could come up with $2,000 if an unexpected need arose within the next month?</a:t>
            </a:r>
            <a:r>
              <a:rPr lang="en-US" dirty="0"/>
              <a:t>  </a:t>
            </a:r>
          </a:p>
          <a:p>
            <a:pPr lvl="1" eaLnBrk="1" hangingPunct="1"/>
            <a:r>
              <a:rPr lang="en-US" i="1" dirty="0"/>
              <a:t>I am certain…I could</a:t>
            </a:r>
          </a:p>
          <a:p>
            <a:pPr lvl="1" eaLnBrk="1" hangingPunct="1"/>
            <a:r>
              <a:rPr lang="en-US" i="1" dirty="0"/>
              <a:t>I could probably…</a:t>
            </a:r>
          </a:p>
          <a:p>
            <a:pPr lvl="1" eaLnBrk="1" hangingPunct="1"/>
            <a:r>
              <a:rPr lang="en-US" i="1" dirty="0"/>
              <a:t>I probably could not…</a:t>
            </a:r>
          </a:p>
          <a:p>
            <a:pPr lvl="1" eaLnBrk="1" hangingPunct="1"/>
            <a:r>
              <a:rPr lang="en-US" i="1" dirty="0"/>
              <a:t>I am certain…I could not</a:t>
            </a:r>
          </a:p>
          <a:p>
            <a:pPr lvl="1" eaLnBrk="1" hangingPunct="1"/>
            <a:r>
              <a:rPr lang="en-US" dirty="0"/>
              <a:t>Do not know.</a:t>
            </a:r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7F12760-CDEA-4B3B-8107-43CA328BDDC5}" type="slidenum">
              <a:rPr lang="en-US" altLang="en-US" smtClean="0">
                <a:solidFill>
                  <a:srgbClr val="000000"/>
                </a:solidFill>
                <a:cs typeface="Arial" charset="0"/>
              </a:rPr>
              <a:pPr/>
              <a:t>23</a:t>
            </a:fld>
            <a:endParaRPr lang="en-US" alt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" name="Right Brace 4"/>
          <p:cNvSpPr/>
          <p:nvPr/>
        </p:nvSpPr>
        <p:spPr>
          <a:xfrm>
            <a:off x="5254625" y="3276600"/>
            <a:ext cx="155575" cy="762000"/>
          </a:xfrm>
          <a:prstGeom prst="rightBrac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1800" b="1" dirty="0">
              <a:solidFill>
                <a:srgbClr val="000000"/>
              </a:solidFill>
            </a:endParaRPr>
          </a:p>
        </p:txBody>
      </p:sp>
      <p:sp>
        <p:nvSpPr>
          <p:cNvPr id="6" name="Right Brace 5"/>
          <p:cNvSpPr/>
          <p:nvPr/>
        </p:nvSpPr>
        <p:spPr>
          <a:xfrm>
            <a:off x="5257800" y="4191000"/>
            <a:ext cx="155575" cy="1143000"/>
          </a:xfrm>
          <a:prstGeom prst="rightBrac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1800" b="1" dirty="0">
              <a:solidFill>
                <a:srgbClr val="000000"/>
              </a:solidFill>
            </a:endParaRPr>
          </a:p>
        </p:txBody>
      </p:sp>
      <p:sp>
        <p:nvSpPr>
          <p:cNvPr id="51207" name="TextBox 6"/>
          <p:cNvSpPr txBox="1">
            <a:spLocks noChangeArrowheads="1"/>
          </p:cNvSpPr>
          <p:nvPr/>
        </p:nvSpPr>
        <p:spPr bwMode="auto">
          <a:xfrm>
            <a:off x="5791200" y="3362980"/>
            <a:ext cx="90441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cs typeface="+mn-cs"/>
              </a:rPr>
              <a:t>47%</a:t>
            </a:r>
          </a:p>
        </p:txBody>
      </p:sp>
      <p:sp>
        <p:nvSpPr>
          <p:cNvPr id="51208" name="TextBox 7"/>
          <p:cNvSpPr txBox="1">
            <a:spLocks noChangeArrowheads="1"/>
          </p:cNvSpPr>
          <p:nvPr/>
        </p:nvSpPr>
        <p:spPr bwMode="auto">
          <a:xfrm>
            <a:off x="5791200" y="4505980"/>
            <a:ext cx="90441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cs typeface="+mn-cs"/>
              </a:rPr>
              <a:t>53%</a:t>
            </a:r>
          </a:p>
        </p:txBody>
      </p:sp>
    </p:spTree>
    <p:extLst>
      <p:ext uri="{BB962C8B-B14F-4D97-AF65-F5344CB8AC3E}">
        <p14:creationId xmlns:p14="http://schemas.microsoft.com/office/powerpoint/2010/main" val="11242950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8229600" cy="1143000"/>
          </a:xfrm>
        </p:spPr>
        <p:txBody>
          <a:bodyPr/>
          <a:lstStyle/>
          <a:p>
            <a:r>
              <a:rPr lang="en-US" dirty="0"/>
              <a:t>Households live hand to mouth</a:t>
            </a:r>
            <a:br>
              <a:rPr lang="en-US" dirty="0"/>
            </a:br>
            <a:r>
              <a:rPr lang="en-US" sz="2400" dirty="0"/>
              <a:t>(Board of Governors of the Federal Reserve System 2016)</a:t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Forty-six percent of U.S. adults report that they either could not come up with $400 to cover an emergency expense, or would have to borrow or sell something to do so.</a:t>
            </a:r>
          </a:p>
        </p:txBody>
      </p:sp>
    </p:spTree>
    <p:extLst>
      <p:ext uri="{BB962C8B-B14F-4D97-AF65-F5344CB8AC3E}">
        <p14:creationId xmlns:p14="http://schemas.microsoft.com/office/powerpoint/2010/main" val="38706099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CFD267-8861-4C48-8181-9D2FB644AF73}" type="slidenum">
              <a:rPr lang="en-US" smtClean="0">
                <a:solidFill>
                  <a:srgbClr val="C4CCFF"/>
                </a:solidFill>
              </a:rPr>
              <a:pPr>
                <a:defRPr/>
              </a:pPr>
              <a:t>25</a:t>
            </a:fld>
            <a:endParaRPr lang="en-US">
              <a:solidFill>
                <a:srgbClr val="C4CC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1074054"/>
            <a:ext cx="8305800" cy="954107"/>
          </a:xfrm>
          <a:prstGeom prst="rect">
            <a:avLst/>
          </a:prstGeom>
          <a:noFill/>
          <a:ln>
            <a:solidFill>
              <a:srgbClr val="4C34F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FFFF"/>
                </a:solidFill>
              </a:rPr>
              <a:t>SCF (age 65-74): In 2007, the median holding of </a:t>
            </a:r>
          </a:p>
          <a:p>
            <a:pPr algn="ctr"/>
            <a:r>
              <a:rPr lang="en-US" sz="2800" dirty="0">
                <a:solidFill>
                  <a:srgbClr val="FF0000"/>
                </a:solidFill>
              </a:rPr>
              <a:t>financial assets</a:t>
            </a:r>
            <a:r>
              <a:rPr lang="en-US" sz="2800" dirty="0">
                <a:solidFill>
                  <a:srgbClr val="FFFFFF"/>
                </a:solidFill>
              </a:rPr>
              <a:t> is $68,100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9600" y="2852047"/>
            <a:ext cx="8305800" cy="1384995"/>
          </a:xfrm>
          <a:prstGeom prst="rect">
            <a:avLst/>
          </a:prstGeom>
          <a:noFill/>
          <a:ln>
            <a:solidFill>
              <a:srgbClr val="4C34F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FFFF"/>
                </a:solidFill>
              </a:rPr>
              <a:t>HRS (age 65-69): In 2008, the median holding of </a:t>
            </a:r>
          </a:p>
          <a:p>
            <a:pPr algn="ctr"/>
            <a:r>
              <a:rPr lang="en-US" sz="2800" dirty="0">
                <a:solidFill>
                  <a:srgbClr val="FF0000"/>
                </a:solidFill>
              </a:rPr>
              <a:t>financial assets</a:t>
            </a:r>
            <a:r>
              <a:rPr lang="en-US" sz="2800" dirty="0">
                <a:solidFill>
                  <a:srgbClr val="FFFFFF"/>
                </a:solidFill>
              </a:rPr>
              <a:t> is $12,500</a:t>
            </a:r>
          </a:p>
          <a:p>
            <a:pPr algn="ctr"/>
            <a:r>
              <a:rPr lang="en-US" sz="2800" dirty="0">
                <a:solidFill>
                  <a:srgbClr val="FFFFFF"/>
                </a:solidFill>
              </a:rPr>
              <a:t>among 1-person households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600" y="4397818"/>
            <a:ext cx="8305800" cy="1384995"/>
          </a:xfrm>
          <a:prstGeom prst="rect">
            <a:avLst/>
          </a:prstGeom>
          <a:noFill/>
          <a:ln>
            <a:solidFill>
              <a:srgbClr val="4C34F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FFFF"/>
                </a:solidFill>
              </a:rPr>
              <a:t>HRS (age 65-69): In 2008, the median holding of </a:t>
            </a:r>
          </a:p>
          <a:p>
            <a:pPr algn="ctr"/>
            <a:r>
              <a:rPr lang="en-US" sz="2800" dirty="0">
                <a:solidFill>
                  <a:srgbClr val="FF0000"/>
                </a:solidFill>
              </a:rPr>
              <a:t>financial assets</a:t>
            </a:r>
            <a:r>
              <a:rPr lang="en-US" sz="2800" dirty="0">
                <a:solidFill>
                  <a:srgbClr val="FFFFFF"/>
                </a:solidFill>
              </a:rPr>
              <a:t> is $111,600</a:t>
            </a:r>
          </a:p>
          <a:p>
            <a:pPr algn="ctr"/>
            <a:r>
              <a:rPr lang="en-US" sz="2800" dirty="0">
                <a:solidFill>
                  <a:srgbClr val="FFFFFF"/>
                </a:solidFill>
              </a:rPr>
              <a:t>among 2-person households</a:t>
            </a:r>
          </a:p>
        </p:txBody>
      </p:sp>
    </p:spTree>
    <p:extLst>
      <p:ext uri="{BB962C8B-B14F-4D97-AF65-F5344CB8AC3E}">
        <p14:creationId xmlns:p14="http://schemas.microsoft.com/office/powerpoint/2010/main" val="6635647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CFD267-8861-4C48-8181-9D2FB644AF73}" type="slidenum">
              <a:rPr lang="en-US" smtClean="0">
                <a:solidFill>
                  <a:srgbClr val="C4CCFF"/>
                </a:solidFill>
              </a:rPr>
              <a:pPr>
                <a:defRPr/>
              </a:pPr>
              <a:t>26</a:t>
            </a:fld>
            <a:endParaRPr lang="en-US">
              <a:solidFill>
                <a:srgbClr val="C4CC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4996" y="1331893"/>
            <a:ext cx="8051804" cy="2677656"/>
          </a:xfrm>
          <a:prstGeom prst="rect">
            <a:avLst/>
          </a:prstGeom>
          <a:noFill/>
          <a:ln>
            <a:solidFill>
              <a:srgbClr val="4C34F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FFFF"/>
                </a:solidFill>
              </a:rPr>
              <a:t>Survey of Consumer Finances</a:t>
            </a:r>
          </a:p>
          <a:p>
            <a:pPr algn="ctr"/>
            <a:endParaRPr lang="en-US" sz="2800" dirty="0">
              <a:solidFill>
                <a:srgbClr val="FFFFFF"/>
              </a:solidFill>
            </a:endParaRPr>
          </a:p>
          <a:p>
            <a:pPr algn="ctr"/>
            <a:r>
              <a:rPr lang="en-US" sz="2800" dirty="0">
                <a:solidFill>
                  <a:srgbClr val="FFFFFF"/>
                </a:solidFill>
              </a:rPr>
              <a:t>In 2007, the median holding of </a:t>
            </a:r>
          </a:p>
          <a:p>
            <a:pPr algn="ctr"/>
            <a:r>
              <a:rPr lang="en-US" sz="2800" dirty="0">
                <a:solidFill>
                  <a:srgbClr val="FF0000"/>
                </a:solidFill>
              </a:rPr>
              <a:t>financial assets </a:t>
            </a:r>
          </a:p>
          <a:p>
            <a:pPr algn="ctr"/>
            <a:r>
              <a:rPr lang="en-US" sz="2800" dirty="0">
                <a:solidFill>
                  <a:srgbClr val="FF0000"/>
                </a:solidFill>
              </a:rPr>
              <a:t>including personal retirement accounts</a:t>
            </a:r>
            <a:r>
              <a:rPr lang="en-US" sz="2800" dirty="0">
                <a:solidFill>
                  <a:srgbClr val="FFFFFF"/>
                </a:solidFill>
              </a:rPr>
              <a:t> </a:t>
            </a:r>
          </a:p>
          <a:p>
            <a:pPr algn="ctr"/>
            <a:r>
              <a:rPr lang="en-US" sz="2800" dirty="0">
                <a:solidFill>
                  <a:srgbClr val="FFFFFF"/>
                </a:solidFill>
              </a:rPr>
              <a:t>is $68,100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09800" y="486439"/>
            <a:ext cx="50113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FFFF"/>
                </a:solidFill>
              </a:rPr>
              <a:t>65-74 year old households</a:t>
            </a:r>
          </a:p>
        </p:txBody>
      </p:sp>
    </p:spTree>
    <p:extLst>
      <p:ext uri="{BB962C8B-B14F-4D97-AF65-F5344CB8AC3E}">
        <p14:creationId xmlns:p14="http://schemas.microsoft.com/office/powerpoint/2010/main" val="3939878588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279" y="0"/>
            <a:ext cx="8936521" cy="69379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05000" y="438090"/>
            <a:ext cx="58114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(</a:t>
            </a:r>
            <a:r>
              <a:rPr lang="en-US" sz="2000" dirty="0" err="1">
                <a:solidFill>
                  <a:srgbClr val="FF0000"/>
                </a:solidFill>
              </a:rPr>
              <a:t>Poterba</a:t>
            </a:r>
            <a:r>
              <a:rPr lang="en-US" sz="2000" dirty="0">
                <a:solidFill>
                  <a:srgbClr val="FF0000"/>
                </a:solidFill>
              </a:rPr>
              <a:t>, </a:t>
            </a:r>
            <a:r>
              <a:rPr lang="en-US" sz="2000" dirty="0" err="1">
                <a:solidFill>
                  <a:srgbClr val="FF0000"/>
                </a:solidFill>
              </a:rPr>
              <a:t>Venti</a:t>
            </a:r>
            <a:r>
              <a:rPr lang="en-US" sz="2000" dirty="0">
                <a:solidFill>
                  <a:srgbClr val="FF0000"/>
                </a:solidFill>
              </a:rPr>
              <a:t>, and Wise 2013; HRS 2008 wave)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228600" y="2590800"/>
            <a:ext cx="8763000" cy="304800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13810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200"/>
            <a:ext cx="7772400" cy="1143000"/>
          </a:xfrm>
        </p:spPr>
        <p:txBody>
          <a:bodyPr/>
          <a:lstStyle/>
          <a:p>
            <a:r>
              <a:rPr lang="en-US" dirty="0"/>
              <a:t>2013 Survey of Consumer Finances</a:t>
            </a:r>
            <a:br>
              <a:rPr lang="en-US" dirty="0"/>
            </a:br>
            <a:r>
              <a:rPr lang="en-US" dirty="0"/>
              <a:t>(</a:t>
            </a:r>
            <a:r>
              <a:rPr lang="en-US" dirty="0" err="1"/>
              <a:t>Beshears</a:t>
            </a:r>
            <a:r>
              <a:rPr lang="en-US" dirty="0"/>
              <a:t> et al 2018)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453613"/>
            <a:ext cx="8887126" cy="540438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95600" y="2395728"/>
            <a:ext cx="31213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(excluding social security)</a:t>
            </a:r>
          </a:p>
        </p:txBody>
      </p:sp>
    </p:spTree>
    <p:extLst>
      <p:ext uri="{BB962C8B-B14F-4D97-AF65-F5344CB8AC3E}">
        <p14:creationId xmlns:p14="http://schemas.microsoft.com/office/powerpoint/2010/main" val="33573029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533400"/>
            <a:ext cx="9025101" cy="5135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7571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8686800" cy="792162"/>
          </a:xfrm>
        </p:spPr>
        <p:txBody>
          <a:bodyPr/>
          <a:lstStyle/>
          <a:p>
            <a:pPr eaLnBrk="1" hangingPunct="1"/>
            <a:r>
              <a:rPr lang="en-US" sz="3600" dirty="0"/>
              <a:t>Nine claims about household finance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66800"/>
            <a:ext cx="8686800" cy="5064125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2400" dirty="0"/>
              <a:t>Households: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2400" b="1" dirty="0">
                <a:solidFill>
                  <a:srgbClr val="FF0000"/>
                </a:solidFill>
              </a:rPr>
              <a:t>Have low levels of financial literacy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2400" dirty="0"/>
              <a:t>Have very few </a:t>
            </a:r>
            <a:r>
              <a:rPr lang="en-US" sz="2400" i="1" dirty="0"/>
              <a:t>liquid</a:t>
            </a:r>
            <a:r>
              <a:rPr lang="en-US" sz="2400" dirty="0"/>
              <a:t> assets (live hand to mouth)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2400" dirty="0"/>
              <a:t>Have substantial </a:t>
            </a:r>
            <a:r>
              <a:rPr lang="en-US" sz="2400" i="1" dirty="0"/>
              <a:t>illiquid</a:t>
            </a:r>
            <a:r>
              <a:rPr lang="en-US" sz="2400" dirty="0"/>
              <a:t> wealth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2400" dirty="0"/>
              <a:t>Have a high MPC out of liquid wealth and liquidity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2400" dirty="0"/>
              <a:t>Have a low MPC out of illiquid/portfolio wealth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2400" dirty="0"/>
              <a:t>Don’t choose optimal financial service products 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2400" dirty="0"/>
              <a:t>Barely change their behavior after financial education interventions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2400" dirty="0"/>
              <a:t>Have misaligned financial intentions and financial actions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2400" dirty="0"/>
              <a:t>Make financial (and health) choices that are seemingly easy to manipulate</a:t>
            </a:r>
          </a:p>
          <a:p>
            <a:pPr marL="457200" indent="-457200" eaLnBrk="1" hangingPunct="1">
              <a:buFont typeface="+mj-lt"/>
              <a:buAutoNum type="arabicPeriod"/>
            </a:pPr>
            <a:endParaRPr lang="en-US" sz="2400" dirty="0"/>
          </a:p>
          <a:p>
            <a:pPr marL="457200" indent="-457200" eaLnBrk="1" hangingPunct="1">
              <a:buFont typeface="+mj-lt"/>
              <a:buAutoNum type="arabicPeriod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728498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Decomposition of household wealth, age 60-69, +/- 5 percentile points from median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D3D95BB-6700-4589-AC0B-83845ED45290}" type="slidenum">
              <a:rPr lang="en-US" smtClean="0"/>
              <a:t>30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649" y="1994773"/>
            <a:ext cx="4137239" cy="40059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5422" y="1994773"/>
            <a:ext cx="4137239" cy="252124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18341" y="6130751"/>
            <a:ext cx="43444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Survey of Consumer Finances, 2013</a:t>
            </a:r>
          </a:p>
        </p:txBody>
      </p:sp>
    </p:spTree>
    <p:extLst>
      <p:ext uri="{BB962C8B-B14F-4D97-AF65-F5344CB8AC3E}">
        <p14:creationId xmlns:p14="http://schemas.microsoft.com/office/powerpoint/2010/main" val="36418863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Decomposition of household wealth, age 50-59, +/- 5 percentile points from median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D3D95BB-6700-4589-AC0B-83845ED45290}" type="slidenum">
              <a:rPr lang="en-US" smtClean="0"/>
              <a:t>31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649" y="1994773"/>
            <a:ext cx="4137239" cy="40059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1226" y="1994774"/>
            <a:ext cx="4137239" cy="252824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94541" y="6130751"/>
            <a:ext cx="43444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Survey of Consumer Finances, 2013</a:t>
            </a:r>
          </a:p>
        </p:txBody>
      </p:sp>
    </p:spTree>
    <p:extLst>
      <p:ext uri="{BB962C8B-B14F-4D97-AF65-F5344CB8AC3E}">
        <p14:creationId xmlns:p14="http://schemas.microsoft.com/office/powerpoint/2010/main" val="7271690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Decomposition of household wealth, age 30-39, +/- 5 percentile points from median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D3D95BB-6700-4589-AC0B-83845ED45290}" type="slidenum">
              <a:rPr lang="en-US" smtClean="0"/>
              <a:t>32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649" y="1994774"/>
            <a:ext cx="4077116" cy="401570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8756" y="1994774"/>
            <a:ext cx="4077116" cy="252736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94541" y="6130751"/>
            <a:ext cx="43444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Survey of Consumer Finances, 2013</a:t>
            </a:r>
          </a:p>
        </p:txBody>
      </p:sp>
    </p:spTree>
    <p:extLst>
      <p:ext uri="{BB962C8B-B14F-4D97-AF65-F5344CB8AC3E}">
        <p14:creationId xmlns:p14="http://schemas.microsoft.com/office/powerpoint/2010/main" val="349863011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408A2EF-97D2-1480-92F4-203127C34E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8AF0501-5996-F746-8F22-756BA7B45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0" y="6098771"/>
            <a:ext cx="7772400" cy="1143000"/>
          </a:xfrm>
        </p:spPr>
        <p:txBody>
          <a:bodyPr/>
          <a:lstStyle/>
          <a:p>
            <a:r>
              <a:rPr lang="en-US" sz="1200" dirty="0"/>
              <a:t>SCF</a:t>
            </a:r>
            <a:r>
              <a:rPr lang="en-US" sz="1400" dirty="0"/>
              <a:t> data from 2013, 2016, 2019 (source: </a:t>
            </a:r>
            <a:r>
              <a:rPr lang="en-US" sz="1400" dirty="0" err="1"/>
              <a:t>Laibson</a:t>
            </a:r>
            <a:r>
              <a:rPr lang="en-US" sz="1400" dirty="0"/>
              <a:t>, Lee, </a:t>
            </a:r>
            <a:r>
              <a:rPr lang="en-US" sz="1400" dirty="0" err="1"/>
              <a:t>Maxted</a:t>
            </a:r>
            <a:r>
              <a:rPr lang="en-US" sz="1400" dirty="0"/>
              <a:t> 2022)</a:t>
            </a:r>
          </a:p>
        </p:txBody>
      </p:sp>
    </p:spTree>
    <p:extLst>
      <p:ext uri="{BB962C8B-B14F-4D97-AF65-F5344CB8AC3E}">
        <p14:creationId xmlns:p14="http://schemas.microsoft.com/office/powerpoint/2010/main" val="251476340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 School education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60135730"/>
                  </p:ext>
                </p:extLst>
              </p:nvPr>
            </p:nvGraphicFramePr>
            <p:xfrm>
              <a:off x="-990600" y="1676400"/>
              <a:ext cx="8934768" cy="437705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42016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2954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r"/>
                          <a:endParaRPr lang="en-US" sz="2400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rgbClr val="000104"/>
                              </a:solidFill>
                            </a:rPr>
                            <a:t>Data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/>
                            <a:t>% with</a:t>
                          </a:r>
                          <a:r>
                            <a:rPr lang="en-US" sz="2400" baseline="0" dirty="0"/>
                            <a:t> at least 1 month of </a:t>
                          </a:r>
                        </a:p>
                        <a:p>
                          <a:pPr algn="r"/>
                          <a:r>
                            <a:rPr lang="en-US" sz="2400" baseline="0" dirty="0"/>
                            <a:t>income in liquid assets</a:t>
                          </a:r>
                          <a:endParaRPr lang="en-US" sz="2400" i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42%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/>
                            <a:t>mean</a:t>
                          </a:r>
                          <a:r>
                            <a:rPr lang="en-US" sz="2400" baseline="0" dirty="0"/>
                            <a:t> </a:t>
                          </a:r>
                          <a:r>
                            <a:rPr lang="en-US" sz="2400" dirty="0"/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latin typeface="Cambria Math"/>
                                    </a:rPr>
                                    <m:t>liquid</m:t>
                                  </m:r>
                                  <m:r>
                                    <a:rPr lang="en-US" sz="2400" b="0" i="0" smtClean="0"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latin typeface="Cambria Math"/>
                                    </a:rPr>
                                    <m:t>assets</m:t>
                                  </m:r>
                                </m:num>
                                <m:den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latin typeface="Cambria Math"/>
                                    </a:rPr>
                                    <m:t>total</m:t>
                                  </m:r>
                                  <m:r>
                                    <a:rPr lang="en-US" sz="2400" b="0" i="0" smtClean="0"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latin typeface="Cambria Math"/>
                                    </a:rPr>
                                    <m:t>assets</m:t>
                                  </m:r>
                                </m:den>
                              </m:f>
                            </m:oMath>
                          </a14:m>
                          <a:endParaRPr lang="en-US" sz="2400" i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0.08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/>
                            <a:t>%</a:t>
                          </a:r>
                          <a:r>
                            <a:rPr lang="en-US" sz="2400" baseline="0" dirty="0"/>
                            <a:t> with r</a:t>
                          </a:r>
                          <a:r>
                            <a:rPr lang="en-US" sz="2400" dirty="0"/>
                            <a:t>evolving credit</a:t>
                          </a:r>
                        </a:p>
                        <a:p>
                          <a:pPr algn="r"/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70%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/>
                            <a:t>mean credit card borrowing</a:t>
                          </a:r>
                        </a:p>
                        <a:p>
                          <a:pPr algn="r"/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&gt;$5000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/>
                            <a:t>MPC</a:t>
                          </a:r>
                          <a:r>
                            <a:rPr lang="en-US" sz="2400" baseline="0" dirty="0"/>
                            <a:t> out of predictable </a:t>
                          </a:r>
                        </a:p>
                        <a:p>
                          <a:pPr algn="r"/>
                          <a:r>
                            <a:rPr lang="en-US" sz="2400" baseline="0" dirty="0"/>
                            <a:t>movements in income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0.23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60135730"/>
                  </p:ext>
                </p:extLst>
              </p:nvPr>
            </p:nvGraphicFramePr>
            <p:xfrm>
              <a:off x="-990600" y="1676400"/>
              <a:ext cx="8934768" cy="437705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420168"/>
                    <a:gridCol w="1219200"/>
                    <a:gridCol w="1295400"/>
                  </a:tblGrid>
                  <a:tr h="457200">
                    <a:tc>
                      <a:txBody>
                        <a:bodyPr/>
                        <a:lstStyle/>
                        <a:p>
                          <a:pPr algn="r"/>
                          <a:endParaRPr lang="en-US" sz="2400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solidFill>
                                <a:srgbClr val="000104"/>
                              </a:solidFill>
                            </a:rPr>
                            <a:t>Data</a:t>
                          </a:r>
                          <a:endParaRPr lang="en-US" sz="2400" dirty="0">
                            <a:solidFill>
                              <a:srgbClr val="000104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</a:txBody>
                      <a:tcPr/>
                    </a:tc>
                  </a:tr>
                  <a:tr h="82296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 smtClean="0"/>
                            <a:t>% with</a:t>
                          </a:r>
                          <a:r>
                            <a:rPr lang="en-US" sz="2400" baseline="0" dirty="0" smtClean="0"/>
                            <a:t> at least 1 month of </a:t>
                          </a:r>
                        </a:p>
                        <a:p>
                          <a:pPr algn="r"/>
                          <a:r>
                            <a:rPr lang="en-US" sz="2400" baseline="0" dirty="0" smtClean="0"/>
                            <a:t>income in liquid assets</a:t>
                          </a:r>
                          <a:endParaRPr lang="en-US" sz="2400" i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42%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</a:txBody>
                      <a:tcPr/>
                    </a:tc>
                  </a:tr>
                  <a:tr h="62801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95" t="-210680" r="-39564" b="-4165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0.08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</a:txBody>
                      <a:tcPr/>
                    </a:tc>
                  </a:tr>
                  <a:tr h="82296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 smtClean="0"/>
                            <a:t>%</a:t>
                          </a:r>
                          <a:r>
                            <a:rPr lang="en-US" sz="2400" baseline="0" dirty="0" smtClean="0"/>
                            <a:t> with r</a:t>
                          </a:r>
                          <a:r>
                            <a:rPr lang="en-US" sz="2400" dirty="0" smtClean="0"/>
                            <a:t>evolving credit</a:t>
                          </a:r>
                        </a:p>
                        <a:p>
                          <a:pPr algn="r"/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70%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/>
                    </a:tc>
                  </a:tr>
                  <a:tr h="82296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 smtClean="0"/>
                            <a:t>mean credit card borrowing</a:t>
                          </a:r>
                        </a:p>
                        <a:p>
                          <a:pPr algn="r"/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&gt;$5000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</a:txBody>
                      <a:tcPr/>
                    </a:tc>
                  </a:tr>
                  <a:tr h="82296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 smtClean="0"/>
                            <a:t>MPC</a:t>
                          </a:r>
                          <a:r>
                            <a:rPr lang="en-US" sz="2400" baseline="0" dirty="0" smtClean="0"/>
                            <a:t> out of predictable </a:t>
                          </a:r>
                        </a:p>
                        <a:p>
                          <a:pPr algn="r"/>
                          <a:r>
                            <a:rPr lang="en-US" sz="2400" baseline="0" dirty="0" smtClean="0"/>
                            <a:t>movements in income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0.23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7460695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152400"/>
            <a:ext cx="8458200" cy="1143000"/>
          </a:xfrm>
        </p:spPr>
        <p:txBody>
          <a:bodyPr/>
          <a:lstStyle/>
          <a:p>
            <a:r>
              <a:rPr lang="en-US" sz="2800" dirty="0"/>
              <a:t>High Marginal Propensity to Consume from Liquidity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762000"/>
            <a:ext cx="8991600" cy="4114800"/>
          </a:xfrm>
        </p:spPr>
        <p:txBody>
          <a:bodyPr/>
          <a:lstStyle/>
          <a:p>
            <a:r>
              <a:rPr lang="en-US" sz="2000" dirty="0"/>
              <a:t>Shapiro (2005): food stamps and monthly caloric cycle (calories drop 10-15% over the month)</a:t>
            </a:r>
          </a:p>
          <a:p>
            <a:r>
              <a:rPr lang="en-US" sz="2000" dirty="0"/>
              <a:t>Parker (2014): study of 2008 Economic Stimulus Payments using Nielsen data generating a within-year MPX of 60%</a:t>
            </a:r>
          </a:p>
          <a:p>
            <a:r>
              <a:rPr lang="en-US" sz="2000" dirty="0" err="1"/>
              <a:t>Ganong</a:t>
            </a:r>
            <a:r>
              <a:rPr lang="en-US" sz="2000" dirty="0"/>
              <a:t> and Noel (2016): when unemployment insurance runs out (a predictable event), household consumption drops by 11%.</a:t>
            </a:r>
          </a:p>
          <a:p>
            <a:r>
              <a:rPr lang="en-US" sz="2000" dirty="0" err="1"/>
              <a:t>Fagereng</a:t>
            </a:r>
            <a:r>
              <a:rPr lang="en-US" sz="2000" dirty="0"/>
              <a:t>, Holm, and </a:t>
            </a:r>
            <a:r>
              <a:rPr lang="en-US" sz="2000" dirty="0" err="1"/>
              <a:t>Natvik</a:t>
            </a:r>
            <a:r>
              <a:rPr lang="en-US" sz="2000" dirty="0"/>
              <a:t> (2020): lottery winner MPX’s; “Low-liquidity winners of the smallest prizes (around $1,500) are estimated to spend all within the year of winning. The corresponding estimate for high-liquidity winners of large prizes ($8,300-150,000) is slightly below one half.”</a:t>
            </a:r>
          </a:p>
          <a:p>
            <a:r>
              <a:rPr lang="en-US" sz="2000" dirty="0"/>
              <a:t>Gerard and </a:t>
            </a:r>
            <a:r>
              <a:rPr lang="en-US" sz="2000" dirty="0" err="1"/>
              <a:t>Naritomi</a:t>
            </a:r>
            <a:r>
              <a:rPr lang="en-US" sz="2000" dirty="0"/>
              <a:t> (2021): “displaced workers eligible for both UI and SP increase consumption at layoff by 35% despite experiencing a 17% consumption loss after they stop receiving any benefits”</a:t>
            </a:r>
          </a:p>
          <a:p>
            <a:r>
              <a:rPr lang="en-US" sz="2000" dirty="0"/>
              <a:t>Also see, Shea (1995), </a:t>
            </a:r>
            <a:r>
              <a:rPr lang="en-US" sz="2000" dirty="0" err="1"/>
              <a:t>Mastrobuoni</a:t>
            </a:r>
            <a:r>
              <a:rPr lang="en-US" sz="2000" dirty="0"/>
              <a:t> and Weinberg (2009), Hastings and Washington (2010), </a:t>
            </a:r>
            <a:r>
              <a:rPr lang="en-US" sz="2000" dirty="0" err="1"/>
              <a:t>Olafsson</a:t>
            </a:r>
            <a:r>
              <a:rPr lang="en-US" sz="2000" dirty="0"/>
              <a:t> and </a:t>
            </a:r>
            <a:r>
              <a:rPr lang="en-US" sz="2000" dirty="0" err="1"/>
              <a:t>Pagel</a:t>
            </a:r>
            <a:r>
              <a:rPr lang="en-US" sz="2000" dirty="0"/>
              <a:t> (2018), Stephens and Toohey (2018)</a:t>
            </a:r>
          </a:p>
        </p:txBody>
      </p:sp>
    </p:spTree>
    <p:extLst>
      <p:ext uri="{BB962C8B-B14F-4D97-AF65-F5344CB8AC3E}">
        <p14:creationId xmlns:p14="http://schemas.microsoft.com/office/powerpoint/2010/main" val="100962302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0F8BB-DDF0-B377-959C-373FA66AB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Havranek</a:t>
            </a:r>
            <a:r>
              <a:rPr lang="en-US" dirty="0"/>
              <a:t> and </a:t>
            </a:r>
            <a:r>
              <a:rPr lang="en-US" dirty="0" err="1"/>
              <a:t>Sokolova</a:t>
            </a:r>
            <a:r>
              <a:rPr lang="en-US" dirty="0"/>
              <a:t> (2020)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5F4243-B45F-3EC6-4A51-C5B1018A20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Reviews 246 estimates of the MPC for nondurables </a:t>
            </a:r>
          </a:p>
          <a:p>
            <a:r>
              <a:rPr lang="en-US" b="1" dirty="0"/>
              <a:t>Mean MPC is 0.29 </a:t>
            </a:r>
          </a:p>
          <a:p>
            <a:r>
              <a:rPr lang="en-US" b="1" dirty="0"/>
              <a:t>Median MPC is 0.25</a:t>
            </a:r>
          </a:p>
          <a:p>
            <a:endParaRPr lang="en-US" b="1" dirty="0"/>
          </a:p>
          <a:p>
            <a:r>
              <a:rPr lang="en-US" dirty="0"/>
              <a:t>Mean standard error is 0.19 </a:t>
            </a:r>
          </a:p>
          <a:p>
            <a:r>
              <a:rPr lang="en-US" dirty="0"/>
              <a:t>Median standard error is 0.13</a:t>
            </a:r>
          </a:p>
          <a:p>
            <a:endParaRPr lang="en-US" dirty="0"/>
          </a:p>
          <a:p>
            <a:r>
              <a:rPr lang="en-US" dirty="0"/>
              <a:t>To get marginal propensity for expenditure, multiply by 3X (see </a:t>
            </a:r>
            <a:r>
              <a:rPr lang="en-US" dirty="0" err="1"/>
              <a:t>Laibson</a:t>
            </a:r>
            <a:r>
              <a:rPr lang="en-US" dirty="0"/>
              <a:t>, </a:t>
            </a:r>
            <a:r>
              <a:rPr lang="en-US" dirty="0" err="1"/>
              <a:t>Maxted</a:t>
            </a:r>
            <a:r>
              <a:rPr lang="en-US" dirty="0"/>
              <a:t>, and Moll 2022). </a:t>
            </a:r>
          </a:p>
        </p:txBody>
      </p:sp>
    </p:spTree>
    <p:extLst>
      <p:ext uri="{BB962C8B-B14F-4D97-AF65-F5344CB8AC3E}">
        <p14:creationId xmlns:p14="http://schemas.microsoft.com/office/powerpoint/2010/main" val="361808685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4F60998-8BB7-DB41-C4B0-39AE766260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4499" y="391810"/>
            <a:ext cx="9066099" cy="647808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2D0E74E-AC98-4DE1-E1B1-8DF3653CF8C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-74499" y="-304800"/>
                <a:ext cx="9218499" cy="1143000"/>
              </a:xfrm>
            </p:spPr>
            <p:txBody>
              <a:bodyPr/>
              <a:lstStyle/>
              <a:p>
                <a:r>
                  <a:rPr lang="en-US" sz="2000" dirty="0"/>
                  <a:t>MPC’s (</a:t>
                </a:r>
                <a:r>
                  <a:rPr lang="en-US" sz="2000" dirty="0" err="1"/>
                  <a:t>Ganong</a:t>
                </a:r>
                <a:r>
                  <a:rPr lang="en-US" sz="2000" dirty="0"/>
                  <a:t>, Jones, Noel, Greig, Farrell, and Wheat 2020);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2000" dirty="0"/>
                  <a:t>3 for MPX</a:t>
                </a:r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2D0E74E-AC98-4DE1-E1B1-8DF3653CF8C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-74499" y="-304800"/>
                <a:ext cx="9218499" cy="1143000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66A1BA6A-1345-3227-807C-C41AAC977799}"/>
              </a:ext>
            </a:extLst>
          </p:cNvPr>
          <p:cNvSpPr txBox="1"/>
          <p:nvPr/>
        </p:nvSpPr>
        <p:spPr>
          <a:xfrm>
            <a:off x="2514600" y="762000"/>
            <a:ext cx="45496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Aggregate (non-durable) MPC = $0.22</a:t>
            </a:r>
          </a:p>
        </p:txBody>
      </p:sp>
    </p:spTree>
    <p:extLst>
      <p:ext uri="{BB962C8B-B14F-4D97-AF65-F5344CB8AC3E}">
        <p14:creationId xmlns:p14="http://schemas.microsoft.com/office/powerpoint/2010/main" val="400535644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/>
              <a:t>High MPC’s out of liquid wealth</a:t>
            </a:r>
            <a:br>
              <a:rPr lang="en-US" dirty="0"/>
            </a:br>
            <a:r>
              <a:rPr lang="en-US" dirty="0"/>
              <a:t>Shapiro (2005)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651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5800" y="1295400"/>
                <a:ext cx="7772400" cy="4724400"/>
              </a:xfrm>
            </p:spPr>
            <p:txBody>
              <a:bodyPr/>
              <a:lstStyle/>
              <a:p>
                <a:r>
                  <a:rPr lang="en-US" dirty="0"/>
                  <a:t>For food stamp recipients, caloric intake declines by 10-15% over the food stamp month.</a:t>
                </a:r>
              </a:p>
              <a:p>
                <a:r>
                  <a:rPr lang="en-US" dirty="0"/>
                  <a:t>To be resolved with exponential discounting, requires an annual </a:t>
                </a:r>
                <a:r>
                  <a:rPr lang="en-US" dirty="0">
                    <a:solidFill>
                      <a:srgbClr val="FF0000"/>
                    </a:solidFill>
                  </a:rPr>
                  <a:t>discount factor </a:t>
                </a:r>
                <a:r>
                  <a:rPr lang="en-US" dirty="0"/>
                  <a:t>of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0.23=</m:t>
                    </m:r>
                    <m:func>
                      <m:func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−1.47</m:t>
                            </m:r>
                          </m:e>
                        </m:d>
                      </m:e>
                    </m:func>
                    <m:r>
                      <a:rPr lang="en-US" sz="2800" b="0" i="1" smtClean="0">
                        <a:latin typeface="Cambria Math"/>
                      </a:rPr>
                      <m:t>. </m:t>
                    </m:r>
                  </m:oMath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dirty="0"/>
                  <a:t>Survey evidence reveals rising desperation over the course of the food stamp month, suggesting that a high elasticity of </a:t>
                </a:r>
                <a:r>
                  <a:rPr lang="en-US" dirty="0" err="1"/>
                  <a:t>intertemporal</a:t>
                </a:r>
                <a:r>
                  <a:rPr lang="en-US" dirty="0"/>
                  <a:t> substitution is not a likely explanation. </a:t>
                </a:r>
              </a:p>
              <a:p>
                <a:r>
                  <a:rPr lang="en-US" dirty="0"/>
                  <a:t>Households with more short-run impatience (estimated from hypothetical </a:t>
                </a:r>
                <a:r>
                  <a:rPr lang="en-US" dirty="0" err="1"/>
                  <a:t>intertemporal</a:t>
                </a:r>
                <a:r>
                  <a:rPr lang="en-US" dirty="0"/>
                  <a:t> choices) are more likely to run out of food sometime during the month.</a:t>
                </a:r>
              </a:p>
            </p:txBody>
          </p:sp>
        </mc:Choice>
        <mc:Fallback xmlns="">
          <p:sp>
            <p:nvSpPr>
              <p:cNvPr id="27651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1295400"/>
                <a:ext cx="7772400" cy="4724400"/>
              </a:xfrm>
              <a:blipFill rotWithShape="0">
                <a:blip r:embed="rId2"/>
                <a:stretch>
                  <a:fillRect l="-1098" t="-903" r="-1882" b="-37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2142848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The data can reject a number of alternative hypotheses.</a:t>
            </a:r>
            <a:endParaRPr lang="en-US"/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Households that shop for food more frequently do not display a smaller decline in intake over the month, casting doubt on depreciation stories.</a:t>
            </a:r>
          </a:p>
          <a:p>
            <a:r>
              <a:rPr lang="en-US"/>
              <a:t>Individuals in single-person households experience no less of a decline in caloric intake over the month than individuals in multi-person households.</a:t>
            </a:r>
          </a:p>
          <a:p>
            <a:r>
              <a:rPr lang="en-US"/>
              <a:t>Survey respondents are not more likely to eat in another person’s home toward the end of the month.</a:t>
            </a:r>
          </a:p>
          <a:p>
            <a:r>
              <a:rPr lang="en-US"/>
              <a:t>The data show no evidence of learning over time</a:t>
            </a:r>
          </a:p>
        </p:txBody>
      </p:sp>
    </p:spTree>
    <p:extLst>
      <p:ext uri="{BB962C8B-B14F-4D97-AF65-F5344CB8AC3E}">
        <p14:creationId xmlns:p14="http://schemas.microsoft.com/office/powerpoint/2010/main" val="37486670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1017587"/>
          </a:xfrm>
        </p:spPr>
        <p:txBody>
          <a:bodyPr/>
          <a:lstStyle/>
          <a:p>
            <a:pPr algn="l"/>
            <a:r>
              <a:rPr lang="en-US" altLang="en-US"/>
              <a:t>Assessing Literacy: Numeracy </a:t>
            </a:r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229600" cy="4987925"/>
          </a:xfrm>
        </p:spPr>
        <p:txBody>
          <a:bodyPr/>
          <a:lstStyle/>
          <a:p>
            <a:pPr marL="571500" indent="-571500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1400"/>
          </a:p>
          <a:p>
            <a:pPr marL="571500" indent="-571500">
              <a:lnSpc>
                <a:spcPct val="90000"/>
              </a:lnSpc>
              <a:buClr>
                <a:schemeClr val="tx1"/>
              </a:buClr>
              <a:buSzPct val="95000"/>
              <a:buFont typeface="Wingdings" panose="05000000000000000000" pitchFamily="2" charset="2"/>
              <a:buNone/>
            </a:pPr>
            <a:r>
              <a:rPr lang="en-US" altLang="en-US" u="sng">
                <a:solidFill>
                  <a:srgbClr val="FF0000"/>
                </a:solidFill>
              </a:rPr>
              <a:t>Compound Interest</a:t>
            </a:r>
            <a:endParaRPr lang="en-US" altLang="en-US">
              <a:solidFill>
                <a:srgbClr val="FF0000"/>
              </a:solidFill>
            </a:endParaRPr>
          </a:p>
          <a:p>
            <a:pPr marL="571500" indent="-571500">
              <a:lnSpc>
                <a:spcPct val="90000"/>
              </a:lnSpc>
              <a:buClr>
                <a:schemeClr val="tx1"/>
              </a:buClr>
              <a:buSzPct val="95000"/>
              <a:buFont typeface="Wingdings" panose="05000000000000000000" pitchFamily="2" charset="2"/>
              <a:buNone/>
            </a:pPr>
            <a:r>
              <a:rPr lang="en-US" altLang="en-US"/>
              <a:t>“Suppose you had $100 in a savings account and the interest rate was 2% per year.  After 5 years, how much do you think you would have in the account if you left the money to grow?”</a:t>
            </a:r>
          </a:p>
          <a:p>
            <a:pPr marL="571500" indent="-571500">
              <a:lnSpc>
                <a:spcPct val="90000"/>
              </a:lnSpc>
              <a:buClr>
                <a:schemeClr val="tx1"/>
              </a:buClr>
              <a:buSzPct val="95000"/>
              <a:buFont typeface="Wingdings" panose="05000000000000000000" pitchFamily="2" charset="2"/>
              <a:buNone/>
            </a:pPr>
            <a:endParaRPr lang="en-US" altLang="en-US" sz="900"/>
          </a:p>
          <a:p>
            <a:pPr marL="1090613" lvl="2" indent="-419100">
              <a:lnSpc>
                <a:spcPct val="90000"/>
              </a:lnSpc>
              <a:buClr>
                <a:schemeClr val="tx1"/>
              </a:buClr>
              <a:buSzPct val="95000"/>
              <a:buFont typeface="Wingdings" panose="05000000000000000000" pitchFamily="2" charset="2"/>
              <a:buNone/>
            </a:pPr>
            <a:r>
              <a:rPr lang="en-US" altLang="en-US">
                <a:solidFill>
                  <a:srgbClr val="FF0000"/>
                </a:solidFill>
              </a:rPr>
              <a:t>i) More than $102;</a:t>
            </a:r>
            <a:r>
              <a:rPr lang="en-US" altLang="en-US"/>
              <a:t> </a:t>
            </a:r>
          </a:p>
          <a:p>
            <a:pPr marL="1090613" lvl="2" indent="-419100">
              <a:lnSpc>
                <a:spcPct val="90000"/>
              </a:lnSpc>
              <a:buClr>
                <a:schemeClr val="tx1"/>
              </a:buClr>
              <a:buSzPct val="95000"/>
              <a:buFont typeface="Wingdings" panose="05000000000000000000" pitchFamily="2" charset="2"/>
              <a:buNone/>
            </a:pPr>
            <a:r>
              <a:rPr lang="en-US" altLang="en-US"/>
              <a:t>ii) Exactly $102; </a:t>
            </a:r>
          </a:p>
          <a:p>
            <a:pPr marL="1090613" lvl="2" indent="-419100">
              <a:lnSpc>
                <a:spcPct val="90000"/>
              </a:lnSpc>
              <a:buClr>
                <a:schemeClr val="tx1"/>
              </a:buClr>
              <a:buSzPct val="95000"/>
              <a:buFont typeface="Wingdings" panose="05000000000000000000" pitchFamily="2" charset="2"/>
              <a:buNone/>
            </a:pPr>
            <a:r>
              <a:rPr lang="en-US" altLang="en-US"/>
              <a:t>iii) Less than $102; </a:t>
            </a:r>
          </a:p>
          <a:p>
            <a:pPr marL="1090613" lvl="2" indent="-419100">
              <a:lnSpc>
                <a:spcPct val="90000"/>
              </a:lnSpc>
              <a:buClr>
                <a:schemeClr val="tx1"/>
              </a:buClr>
              <a:buSzPct val="95000"/>
              <a:buFont typeface="Wingdings" panose="05000000000000000000" pitchFamily="2" charset="2"/>
              <a:buNone/>
            </a:pPr>
            <a:r>
              <a:rPr lang="en-US" altLang="en-US"/>
              <a:t>iv) Don’t know (DK); </a:t>
            </a:r>
          </a:p>
          <a:p>
            <a:pPr marL="1090613" lvl="2" indent="-419100">
              <a:lnSpc>
                <a:spcPct val="90000"/>
              </a:lnSpc>
              <a:buClr>
                <a:schemeClr val="tx1"/>
              </a:buClr>
              <a:buSzPct val="95000"/>
              <a:buFont typeface="Wingdings" panose="05000000000000000000" pitchFamily="2" charset="2"/>
              <a:buNone/>
            </a:pPr>
            <a:r>
              <a:rPr lang="en-US" altLang="en-US"/>
              <a:t>v) Refuse to answer.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227784" y="6299822"/>
            <a:ext cx="45352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See Lusardi and Mitchell (2014)</a:t>
            </a:r>
          </a:p>
        </p:txBody>
      </p:sp>
    </p:spTree>
    <p:extLst>
      <p:ext uri="{BB962C8B-B14F-4D97-AF65-F5344CB8AC3E}">
        <p14:creationId xmlns:p14="http://schemas.microsoft.com/office/powerpoint/2010/main" val="4073333920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 MPC’s out of Social security</a:t>
            </a:r>
            <a:br>
              <a:rPr lang="en-US" dirty="0"/>
            </a:br>
            <a:r>
              <a:rPr lang="it-IT" dirty="0"/>
              <a:t>Mastrobuoni and Weinberg (2009)</a:t>
            </a:r>
            <a:br>
              <a:rPr lang="it-IT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Individuals with substantial savings smooth consumption over the monthly pay cycle</a:t>
            </a:r>
          </a:p>
          <a:p>
            <a:r>
              <a:rPr lang="en-US" dirty="0"/>
              <a:t>Individuals without savings consume 25 percent fewer calories the week before they receive SS checks relative to the week after</a:t>
            </a:r>
          </a:p>
        </p:txBody>
      </p:sp>
    </p:spTree>
    <p:extLst>
      <p:ext uri="{BB962C8B-B14F-4D97-AF65-F5344CB8AC3E}">
        <p14:creationId xmlns:p14="http://schemas.microsoft.com/office/powerpoint/2010/main" val="288041531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8077200" cy="1143000"/>
          </a:xfrm>
        </p:spPr>
        <p:txBody>
          <a:bodyPr/>
          <a:lstStyle/>
          <a:p>
            <a:r>
              <a:rPr lang="en-US" dirty="0"/>
              <a:t>Lifecycle simulations (</a:t>
            </a:r>
            <a:r>
              <a:rPr lang="en-US" dirty="0" err="1"/>
              <a:t>Angeletos</a:t>
            </a:r>
            <a:r>
              <a:rPr lang="en-US" dirty="0"/>
              <a:t> et al 2001)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8458200" cy="4114800"/>
          </a:xfrm>
        </p:spPr>
        <p:txBody>
          <a:bodyPr/>
          <a:lstStyle/>
          <a:p>
            <a:r>
              <a:rPr lang="en-US" dirty="0"/>
              <a:t>Mortality</a:t>
            </a:r>
          </a:p>
          <a:p>
            <a:r>
              <a:rPr lang="en-US" dirty="0"/>
              <a:t>Dependents </a:t>
            </a:r>
          </a:p>
          <a:p>
            <a:r>
              <a:rPr lang="en-US" dirty="0"/>
              <a:t>Retirement/Social Security</a:t>
            </a:r>
          </a:p>
          <a:p>
            <a:r>
              <a:rPr lang="en-US" dirty="0"/>
              <a:t>Three educational groups: NHS, HS, COLL  </a:t>
            </a:r>
          </a:p>
          <a:p>
            <a:r>
              <a:rPr lang="en-US" dirty="0"/>
              <a:t>Stochastic labor income </a:t>
            </a:r>
          </a:p>
          <a:p>
            <a:r>
              <a:rPr lang="en-US" dirty="0"/>
              <a:t>Credit limit: (.30)(permanent income) </a:t>
            </a:r>
          </a:p>
          <a:p>
            <a:r>
              <a:rPr lang="en-US" dirty="0"/>
              <a:t>3 state variables: liquid and illiquid wealth, income.</a:t>
            </a:r>
          </a:p>
          <a:p>
            <a:r>
              <a:rPr lang="en-US" dirty="0"/>
              <a:t>2 choice variables: liquid and illiquid wealth investment</a:t>
            </a:r>
          </a:p>
        </p:txBody>
      </p:sp>
    </p:spTree>
    <p:extLst>
      <p:ext uri="{BB962C8B-B14F-4D97-AF65-F5344CB8AC3E}">
        <p14:creationId xmlns:p14="http://schemas.microsoft.com/office/powerpoint/2010/main" val="344758465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Constant relative risk aversion = 2</a:t>
            </a:r>
          </a:p>
          <a:p>
            <a:r>
              <a:rPr lang="en-US" dirty="0"/>
              <a:t>For exponential discounting economy: </a:t>
            </a:r>
          </a:p>
          <a:p>
            <a:pPr marL="457200" lvl="1" indent="0">
              <a:buNone/>
            </a:pPr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β=1</a:t>
            </a:r>
            <a:r>
              <a:rPr lang="el-GR" sz="2800" dirty="0"/>
              <a:t>  </a:t>
            </a:r>
            <a:endParaRPr lang="en-US" sz="2800" dirty="0"/>
          </a:p>
          <a:p>
            <a:pPr marL="457200" lvl="1" indent="0">
              <a:buNone/>
            </a:pPr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=0.94  (</a:t>
            </a:r>
            <a:r>
              <a:rPr lang="en-US" dirty="0"/>
              <a:t>match median ‘W/Y’ of 3.9 ages 50-59)</a:t>
            </a:r>
          </a:p>
          <a:p>
            <a:r>
              <a:rPr lang="en-US" dirty="0"/>
              <a:t>For quasi-hyperbolic discounting economy: </a:t>
            </a:r>
          </a:p>
          <a:p>
            <a:pPr marL="457200" lvl="1" indent="0">
              <a:buNone/>
            </a:pPr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β=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0.7</a:t>
            </a:r>
            <a:endParaRPr lang="en-US" sz="2800" dirty="0"/>
          </a:p>
          <a:p>
            <a:pPr marL="457200" lvl="1" indent="0">
              <a:buNone/>
            </a:pPr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=0.96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/>
              <a:t>match median ‘W/Y’ of 3.9 ages 50-59)</a:t>
            </a:r>
          </a:p>
        </p:txBody>
      </p:sp>
    </p:spTree>
    <p:extLst>
      <p:ext uri="{BB962C8B-B14F-4D97-AF65-F5344CB8AC3E}">
        <p14:creationId xmlns:p14="http://schemas.microsoft.com/office/powerpoint/2010/main" val="726617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Predictions (HS education)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/>
            </p:nvGraphicFramePr>
            <p:xfrm>
              <a:off x="-2533968" y="1905000"/>
              <a:ext cx="12820968" cy="437705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42016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0574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8288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29540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r"/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rgbClr val="000104"/>
                              </a:solidFill>
                            </a:rPr>
                            <a:t>Exponential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rgbClr val="000104"/>
                              </a:solidFill>
                            </a:rPr>
                            <a:t>Hyperbolic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rgbClr val="000104"/>
                              </a:solidFill>
                            </a:rPr>
                            <a:t>Data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/>
                            <a:t>% with</a:t>
                          </a:r>
                          <a:r>
                            <a:rPr lang="en-US" sz="2400" baseline="0" dirty="0"/>
                            <a:t> at least 1 month of </a:t>
                          </a:r>
                        </a:p>
                        <a:p>
                          <a:pPr algn="r"/>
                          <a:r>
                            <a:rPr lang="en-US" sz="2400" baseline="0" dirty="0"/>
                            <a:t>income in liquid assets</a:t>
                          </a:r>
                          <a:endParaRPr lang="en-US" sz="2400" i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73%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40%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42%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/>
                            <a:t>mean</a:t>
                          </a:r>
                          <a:r>
                            <a:rPr lang="en-US" sz="2400" baseline="0" dirty="0"/>
                            <a:t> </a:t>
                          </a:r>
                          <a:r>
                            <a:rPr lang="en-US" sz="2400" dirty="0"/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latin typeface="Cambria Math"/>
                                    </a:rPr>
                                    <m:t>liquid</m:t>
                                  </m:r>
                                  <m:r>
                                    <a:rPr lang="en-US" sz="2400" b="0" i="0" smtClean="0"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latin typeface="Cambria Math"/>
                                    </a:rPr>
                                    <m:t>assets</m:t>
                                  </m:r>
                                </m:num>
                                <m:den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latin typeface="Cambria Math"/>
                                    </a:rPr>
                                    <m:t>total</m:t>
                                  </m:r>
                                  <m:r>
                                    <a:rPr lang="en-US" sz="2400" b="0" i="0" smtClean="0"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latin typeface="Cambria Math"/>
                                    </a:rPr>
                                    <m:t>assets</m:t>
                                  </m:r>
                                </m:den>
                              </m:f>
                            </m:oMath>
                          </a14:m>
                          <a:endParaRPr lang="en-US" sz="2400" i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0.50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0.39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0.08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/>
                            <a:t>%</a:t>
                          </a:r>
                          <a:r>
                            <a:rPr lang="en-US" sz="2400" baseline="0" dirty="0"/>
                            <a:t> with r</a:t>
                          </a:r>
                          <a:r>
                            <a:rPr lang="en-US" sz="2400" dirty="0"/>
                            <a:t>evolving credit</a:t>
                          </a:r>
                        </a:p>
                        <a:p>
                          <a:pPr algn="r"/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19%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51%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70%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/>
                            <a:t>mean credit card borrowing</a:t>
                          </a:r>
                        </a:p>
                        <a:p>
                          <a:pPr algn="r"/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$900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$3408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&gt;$5000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/>
                            <a:t>MPC</a:t>
                          </a:r>
                          <a:r>
                            <a:rPr lang="en-US" sz="2400" baseline="0" dirty="0"/>
                            <a:t> out of predictable </a:t>
                          </a:r>
                        </a:p>
                        <a:p>
                          <a:pPr algn="r"/>
                          <a:r>
                            <a:rPr lang="en-US" sz="2400" baseline="0" dirty="0"/>
                            <a:t>movements in income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0.03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0.17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0.23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-2533968" y="1905000"/>
              <a:ext cx="12820968" cy="437705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420168"/>
                    <a:gridCol w="2057400"/>
                    <a:gridCol w="1828800"/>
                    <a:gridCol w="1219200"/>
                    <a:gridCol w="1295400"/>
                  </a:tblGrid>
                  <a:tr h="457200">
                    <a:tc>
                      <a:txBody>
                        <a:bodyPr/>
                        <a:lstStyle/>
                        <a:p>
                          <a:pPr algn="r"/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solidFill>
                                <a:srgbClr val="000104"/>
                              </a:solidFill>
                            </a:rPr>
                            <a:t>Exponential</a:t>
                          </a:r>
                          <a:endParaRPr lang="en-US" sz="2400" dirty="0">
                            <a:solidFill>
                              <a:srgbClr val="000104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solidFill>
                                <a:srgbClr val="000104"/>
                              </a:solidFill>
                            </a:rPr>
                            <a:t>Hyperbolic</a:t>
                          </a:r>
                          <a:endParaRPr lang="en-US" sz="2400" dirty="0">
                            <a:solidFill>
                              <a:srgbClr val="000104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solidFill>
                                <a:srgbClr val="000104"/>
                              </a:solidFill>
                            </a:rPr>
                            <a:t>Data</a:t>
                          </a:r>
                          <a:endParaRPr lang="en-US" sz="2400" dirty="0">
                            <a:solidFill>
                              <a:srgbClr val="000104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</a:txBody>
                      <a:tcPr/>
                    </a:tc>
                  </a:tr>
                  <a:tr h="82296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 smtClean="0"/>
                            <a:t>% with</a:t>
                          </a:r>
                          <a:r>
                            <a:rPr lang="en-US" sz="2400" baseline="0" dirty="0" smtClean="0"/>
                            <a:t> at least 1 month of </a:t>
                          </a:r>
                        </a:p>
                        <a:p>
                          <a:pPr algn="r"/>
                          <a:r>
                            <a:rPr lang="en-US" sz="2400" baseline="0" dirty="0" smtClean="0"/>
                            <a:t>income in liquid assets</a:t>
                          </a:r>
                          <a:endParaRPr lang="en-US" sz="2400" i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73%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40%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42%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</a:txBody>
                      <a:tcPr/>
                    </a:tc>
                  </a:tr>
                  <a:tr h="62801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95" t="-209709" r="-100000" b="-4174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0.50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0.39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0.08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</a:txBody>
                      <a:tcPr/>
                    </a:tc>
                  </a:tr>
                  <a:tr h="82296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 smtClean="0"/>
                            <a:t>%</a:t>
                          </a:r>
                          <a:r>
                            <a:rPr lang="en-US" sz="2400" baseline="0" dirty="0" smtClean="0"/>
                            <a:t> with r</a:t>
                          </a:r>
                          <a:r>
                            <a:rPr lang="en-US" sz="2400" dirty="0" smtClean="0"/>
                            <a:t>evolving credit</a:t>
                          </a:r>
                        </a:p>
                        <a:p>
                          <a:pPr algn="r"/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19%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51%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70%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/>
                    </a:tc>
                  </a:tr>
                  <a:tr h="82296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 smtClean="0"/>
                            <a:t>mean credit card borrowing</a:t>
                          </a:r>
                        </a:p>
                        <a:p>
                          <a:pPr algn="r"/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$900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$3408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&gt;$5000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</a:txBody>
                      <a:tcPr/>
                    </a:tc>
                  </a:tr>
                  <a:tr h="82296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 smtClean="0"/>
                            <a:t>MPC</a:t>
                          </a:r>
                          <a:r>
                            <a:rPr lang="en-US" sz="2400" baseline="0" dirty="0" smtClean="0"/>
                            <a:t> out of predictable </a:t>
                          </a:r>
                        </a:p>
                        <a:p>
                          <a:pPr algn="r"/>
                          <a:r>
                            <a:rPr lang="en-US" sz="2400" baseline="0" dirty="0" smtClean="0"/>
                            <a:t>movements in income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0.03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0.17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0.23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66731627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cs typeface="Arial" charset="0"/>
              </a:rPr>
              <a:t>LRT Simulation Model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419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/>
              <a:t>Stochastic Income</a:t>
            </a:r>
          </a:p>
          <a:p>
            <a:pPr eaLnBrk="1" hangingPunct="1">
              <a:lnSpc>
                <a:spcPct val="90000"/>
              </a:lnSpc>
            </a:pPr>
            <a:r>
              <a:rPr lang="en-US"/>
              <a:t>Lifecycle variation in labor supply (e.g. retirement)</a:t>
            </a:r>
          </a:p>
          <a:p>
            <a:pPr eaLnBrk="1" hangingPunct="1">
              <a:lnSpc>
                <a:spcPct val="90000"/>
              </a:lnSpc>
            </a:pPr>
            <a:r>
              <a:rPr lang="en-US"/>
              <a:t>Social Security system</a:t>
            </a:r>
          </a:p>
          <a:p>
            <a:pPr eaLnBrk="1" hangingPunct="1">
              <a:lnSpc>
                <a:spcPct val="90000"/>
              </a:lnSpc>
            </a:pPr>
            <a:r>
              <a:rPr lang="en-US"/>
              <a:t>Life-cycle variation in household dependents</a:t>
            </a:r>
          </a:p>
          <a:p>
            <a:pPr eaLnBrk="1" hangingPunct="1">
              <a:lnSpc>
                <a:spcPct val="90000"/>
              </a:lnSpc>
            </a:pPr>
            <a:r>
              <a:rPr lang="en-US"/>
              <a:t>Bequests</a:t>
            </a:r>
          </a:p>
          <a:p>
            <a:pPr eaLnBrk="1" hangingPunct="1">
              <a:lnSpc>
                <a:spcPct val="90000"/>
              </a:lnSpc>
            </a:pPr>
            <a:r>
              <a:rPr lang="en-US"/>
              <a:t>Illiquid asset</a:t>
            </a:r>
          </a:p>
          <a:p>
            <a:pPr eaLnBrk="1" hangingPunct="1">
              <a:lnSpc>
                <a:spcPct val="90000"/>
              </a:lnSpc>
            </a:pPr>
            <a:r>
              <a:rPr lang="en-US"/>
              <a:t>Liquid asset</a:t>
            </a:r>
          </a:p>
          <a:p>
            <a:pPr eaLnBrk="1" hangingPunct="1">
              <a:lnSpc>
                <a:spcPct val="90000"/>
              </a:lnSpc>
            </a:pPr>
            <a:r>
              <a:rPr lang="en-US"/>
              <a:t>Credit card debt</a:t>
            </a:r>
          </a:p>
          <a:p>
            <a:pPr eaLnBrk="1" hangingPunct="1">
              <a:lnSpc>
                <a:spcPct val="90000"/>
              </a:lnSpc>
            </a:pPr>
            <a:endParaRPr lang="en-US"/>
          </a:p>
          <a:p>
            <a:pPr eaLnBrk="1" hangingPunct="1">
              <a:lnSpc>
                <a:spcPct val="90000"/>
              </a:lnSpc>
            </a:pPr>
            <a:r>
              <a:rPr lang="en-US"/>
              <a:t>Numerical solution (backwards induction) of 90 period lifecycle problem.</a:t>
            </a:r>
          </a:p>
          <a:p>
            <a:pPr eaLnBrk="1" hangingPunct="1">
              <a:lnSpc>
                <a:spcPct val="90000"/>
              </a:lnSpc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358280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8458200" cy="1143000"/>
          </a:xfrm>
        </p:spPr>
        <p:txBody>
          <a:bodyPr/>
          <a:lstStyle/>
          <a:p>
            <a:pPr eaLnBrk="1" hangingPunct="1"/>
            <a:r>
              <a:rPr lang="en-US" dirty="0" err="1">
                <a:cs typeface="Arial" charset="0"/>
              </a:rPr>
              <a:t>Laibson</a:t>
            </a:r>
            <a:r>
              <a:rPr lang="en-US" dirty="0">
                <a:cs typeface="Arial" charset="0"/>
              </a:rPr>
              <a:t>, </a:t>
            </a:r>
            <a:r>
              <a:rPr lang="en-US" dirty="0" err="1">
                <a:cs typeface="Arial" charset="0"/>
              </a:rPr>
              <a:t>Repetto</a:t>
            </a:r>
            <a:r>
              <a:rPr lang="en-US" dirty="0">
                <a:cs typeface="Arial" charset="0"/>
              </a:rPr>
              <a:t>, and </a:t>
            </a:r>
            <a:r>
              <a:rPr lang="en-US" dirty="0" err="1">
                <a:cs typeface="Arial" charset="0"/>
              </a:rPr>
              <a:t>Tobacman</a:t>
            </a:r>
            <a:r>
              <a:rPr lang="en-US" dirty="0">
                <a:cs typeface="Arial" charset="0"/>
              </a:rPr>
              <a:t> (2012)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001000" cy="4114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/>
              <a:t>Use MSM to estimate discounting parameters:</a:t>
            </a:r>
          </a:p>
          <a:p>
            <a:pPr lvl="1" eaLnBrk="1" hangingPunct="1"/>
            <a:r>
              <a:rPr lang="en-US" dirty="0"/>
              <a:t>Substantial voluntarily accumulated illiquid wealth: W/Y = 3.9.</a:t>
            </a:r>
          </a:p>
          <a:p>
            <a:pPr lvl="1" eaLnBrk="1" hangingPunct="1"/>
            <a:r>
              <a:rPr lang="en-US" dirty="0"/>
              <a:t>Extensive credit card borrowing:</a:t>
            </a:r>
          </a:p>
          <a:p>
            <a:pPr lvl="2" eaLnBrk="1" hangingPunct="1"/>
            <a:r>
              <a:rPr lang="en-US" dirty="0"/>
              <a:t>68% didn’t pay their credit card in full last month</a:t>
            </a:r>
          </a:p>
          <a:p>
            <a:pPr lvl="2" eaLnBrk="1" hangingPunct="1"/>
            <a:r>
              <a:rPr lang="en-US" dirty="0"/>
              <a:t>Average credit card interest rate is 14%</a:t>
            </a:r>
          </a:p>
          <a:p>
            <a:pPr lvl="2" eaLnBrk="1" hangingPunct="1"/>
            <a:r>
              <a:rPr lang="en-US" dirty="0"/>
              <a:t>Credit card debt averages 13% of annual income</a:t>
            </a:r>
          </a:p>
          <a:p>
            <a:pPr lvl="1" eaLnBrk="1" hangingPunct="1"/>
            <a:r>
              <a:rPr lang="en-US" dirty="0"/>
              <a:t>Consumption-income </a:t>
            </a:r>
            <a:r>
              <a:rPr lang="en-US" dirty="0" err="1"/>
              <a:t>comovement</a:t>
            </a:r>
            <a:r>
              <a:rPr lang="en-US" dirty="0"/>
              <a:t>: </a:t>
            </a:r>
          </a:p>
          <a:p>
            <a:pPr lvl="2" eaLnBrk="1" hangingPunct="1"/>
            <a:r>
              <a:rPr lang="en-US" dirty="0"/>
              <a:t>Marginal Propensity to Consume = 0.23</a:t>
            </a:r>
          </a:p>
          <a:p>
            <a:pPr lvl="2" eaLnBrk="1" hangingPunct="1">
              <a:buFontTx/>
              <a:buNone/>
            </a:pPr>
            <a:r>
              <a:rPr lang="en-US" dirty="0"/>
              <a:t>	(i.e. consumption tracks income)</a:t>
            </a:r>
          </a:p>
        </p:txBody>
      </p:sp>
    </p:spTree>
    <p:extLst>
      <p:ext uri="{BB962C8B-B14F-4D97-AF65-F5344CB8AC3E}">
        <p14:creationId xmlns:p14="http://schemas.microsoft.com/office/powerpoint/2010/main" val="3404665210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pPr eaLnBrk="1" hangingPunct="1"/>
            <a:r>
              <a:rPr lang="en-US" sz="2800">
                <a:cs typeface="Arial" charset="0"/>
              </a:rPr>
              <a:t>LRT Results:</a:t>
            </a:r>
          </a:p>
        </p:txBody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7772400" cy="44196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2800" dirty="0" err="1">
                <a:cs typeface="Arial" charset="0"/>
              </a:rPr>
              <a:t>U</a:t>
            </a:r>
            <a:r>
              <a:rPr lang="en-US" sz="2800" baseline="-25000" dirty="0" err="1">
                <a:cs typeface="Arial" charset="0"/>
              </a:rPr>
              <a:t>t</a:t>
            </a:r>
            <a:r>
              <a:rPr lang="en-US" sz="2800" dirty="0">
                <a:cs typeface="Arial" charset="0"/>
              </a:rPr>
              <a:t> = </a:t>
            </a:r>
            <a:r>
              <a:rPr lang="en-US" sz="2800" dirty="0" err="1">
                <a:cs typeface="Arial" charset="0"/>
              </a:rPr>
              <a:t>u</a:t>
            </a:r>
            <a:r>
              <a:rPr lang="en-US" sz="2800" baseline="-25000" dirty="0" err="1">
                <a:cs typeface="Arial" charset="0"/>
              </a:rPr>
              <a:t>t</a:t>
            </a:r>
            <a:r>
              <a:rPr lang="en-US" sz="2800" dirty="0">
                <a:cs typeface="Arial" charset="0"/>
              </a:rPr>
              <a:t> + </a:t>
            </a:r>
            <a:r>
              <a:rPr lang="en-US" sz="2800" dirty="0">
                <a:latin typeface="Symbol" pitchFamily="18" charset="2"/>
                <a:cs typeface="Arial" charset="0"/>
              </a:rPr>
              <a:t>b [d</a:t>
            </a:r>
            <a:r>
              <a:rPr lang="en-US" sz="2800" dirty="0">
                <a:cs typeface="Arial" charset="0"/>
              </a:rPr>
              <a:t>u</a:t>
            </a:r>
            <a:r>
              <a:rPr lang="en-US" sz="2800" baseline="-25000" dirty="0">
                <a:cs typeface="Arial" charset="0"/>
              </a:rPr>
              <a:t>t+1 </a:t>
            </a:r>
            <a:r>
              <a:rPr lang="en-US" sz="2800" dirty="0">
                <a:latin typeface="Symbol" pitchFamily="18" charset="2"/>
                <a:cs typeface="Arial" charset="0"/>
              </a:rPr>
              <a:t> +   d</a:t>
            </a:r>
            <a:r>
              <a:rPr lang="en-US" sz="2800" baseline="30000" dirty="0">
                <a:latin typeface="Symbol" pitchFamily="18" charset="2"/>
                <a:cs typeface="Arial" charset="0"/>
              </a:rPr>
              <a:t>2</a:t>
            </a:r>
            <a:r>
              <a:rPr lang="en-US" sz="2800" dirty="0">
                <a:cs typeface="Arial" charset="0"/>
              </a:rPr>
              <a:t>u</a:t>
            </a:r>
            <a:r>
              <a:rPr lang="en-US" sz="2800" baseline="-25000" dirty="0">
                <a:cs typeface="Arial" charset="0"/>
              </a:rPr>
              <a:t>t+2</a:t>
            </a:r>
            <a:r>
              <a:rPr lang="en-US" sz="2800" dirty="0">
                <a:latin typeface="Symbol" pitchFamily="18" charset="2"/>
                <a:cs typeface="Arial" charset="0"/>
              </a:rPr>
              <a:t>  +   d</a:t>
            </a:r>
            <a:r>
              <a:rPr lang="en-US" sz="2800" baseline="30000" dirty="0">
                <a:latin typeface="Symbol" pitchFamily="18" charset="2"/>
                <a:cs typeface="Arial" charset="0"/>
              </a:rPr>
              <a:t>3</a:t>
            </a:r>
            <a:r>
              <a:rPr lang="en-US" sz="2800" dirty="0">
                <a:cs typeface="Arial" charset="0"/>
              </a:rPr>
              <a:t>u</a:t>
            </a:r>
            <a:r>
              <a:rPr lang="en-US" sz="2800" baseline="-25000" dirty="0">
                <a:cs typeface="Arial" charset="0"/>
              </a:rPr>
              <a:t>t+3 </a:t>
            </a:r>
            <a:r>
              <a:rPr lang="en-US" sz="2800" dirty="0">
                <a:latin typeface="Symbol" pitchFamily="18" charset="2"/>
                <a:cs typeface="Arial" charset="0"/>
              </a:rPr>
              <a:t> + ...]</a:t>
            </a:r>
            <a:r>
              <a:rPr lang="en-US" sz="2800" dirty="0"/>
              <a:t> </a:t>
            </a:r>
          </a:p>
          <a:p>
            <a:pPr algn="ctr" eaLnBrk="1" hangingPunct="1">
              <a:buFontTx/>
              <a:buNone/>
            </a:pPr>
            <a:endParaRPr lang="en-US" dirty="0"/>
          </a:p>
          <a:p>
            <a:pPr eaLnBrk="1" hangingPunct="1">
              <a:buFont typeface="Wingdings" pitchFamily="2" charset="2"/>
              <a:buChar char="§"/>
            </a:pPr>
            <a:r>
              <a:rPr lang="en-US" sz="2800" dirty="0">
                <a:latin typeface="Symbol" pitchFamily="18" charset="2"/>
                <a:cs typeface="Arial" charset="0"/>
              </a:rPr>
              <a:t> b</a:t>
            </a:r>
            <a:r>
              <a:rPr lang="en-US" dirty="0"/>
              <a:t> = 0.70 (</a:t>
            </a:r>
            <a:r>
              <a:rPr lang="en-US" dirty="0" err="1"/>
              <a:t>s.e.</a:t>
            </a:r>
            <a:r>
              <a:rPr lang="en-US" dirty="0"/>
              <a:t> 0.11)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dirty="0"/>
              <a:t> </a:t>
            </a:r>
            <a:r>
              <a:rPr lang="en-US" sz="2800" dirty="0">
                <a:latin typeface="Symbol" pitchFamily="18" charset="2"/>
                <a:cs typeface="Arial" charset="0"/>
              </a:rPr>
              <a:t>d</a:t>
            </a:r>
            <a:r>
              <a:rPr lang="en-US" dirty="0"/>
              <a:t> = 0.96 (</a:t>
            </a:r>
            <a:r>
              <a:rPr lang="en-US" dirty="0" err="1"/>
              <a:t>s.e.</a:t>
            </a:r>
            <a:r>
              <a:rPr lang="en-US" dirty="0"/>
              <a:t> 0.01)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dirty="0"/>
              <a:t>Null hypothesis of </a:t>
            </a:r>
            <a:r>
              <a:rPr lang="en-US" dirty="0">
                <a:latin typeface="Symbol" pitchFamily="18" charset="2"/>
                <a:cs typeface="Arial" charset="0"/>
              </a:rPr>
              <a:t> </a:t>
            </a:r>
            <a:r>
              <a:rPr lang="en-US" sz="2800" dirty="0">
                <a:latin typeface="Symbol" pitchFamily="18" charset="2"/>
                <a:cs typeface="Arial" charset="0"/>
              </a:rPr>
              <a:t>b</a:t>
            </a:r>
            <a:r>
              <a:rPr lang="en-US" dirty="0"/>
              <a:t> = 1 rejected (t-stat of 3).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dirty="0"/>
              <a:t>Specification test accepted.</a:t>
            </a:r>
          </a:p>
          <a:p>
            <a:pPr eaLnBrk="1" hangingPunct="1"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5019614"/>
      </p:ext>
    </p:extLst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762000"/>
          </a:xfrm>
        </p:spPr>
        <p:txBody>
          <a:bodyPr/>
          <a:lstStyle/>
          <a:p>
            <a:r>
              <a:rPr lang="en-US" dirty="0"/>
              <a:t>Households have a low MPC </a:t>
            </a:r>
            <a:br>
              <a:rPr lang="en-US" dirty="0"/>
            </a:br>
            <a:r>
              <a:rPr lang="en-US" dirty="0"/>
              <a:t>out of illiquid/portfolio wealth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Skinner (1989)</a:t>
            </a:r>
          </a:p>
          <a:p>
            <a:r>
              <a:rPr lang="en-US" dirty="0"/>
              <a:t>Thaler (1990)</a:t>
            </a:r>
          </a:p>
          <a:p>
            <a:r>
              <a:rPr lang="en-US" dirty="0"/>
              <a:t>Choi, </a:t>
            </a:r>
            <a:r>
              <a:rPr lang="en-US" dirty="0" err="1"/>
              <a:t>Laibson</a:t>
            </a:r>
            <a:r>
              <a:rPr lang="en-US" dirty="0"/>
              <a:t>, </a:t>
            </a:r>
            <a:r>
              <a:rPr lang="en-US" dirty="0" err="1"/>
              <a:t>Madrian</a:t>
            </a:r>
            <a:r>
              <a:rPr lang="en-US" dirty="0"/>
              <a:t>, </a:t>
            </a:r>
            <a:r>
              <a:rPr lang="en-US" dirty="0" err="1"/>
              <a:t>Metrick</a:t>
            </a:r>
            <a:r>
              <a:rPr lang="en-US" dirty="0"/>
              <a:t> (2009) </a:t>
            </a:r>
          </a:p>
          <a:p>
            <a:r>
              <a:rPr lang="en-US" dirty="0">
                <a:solidFill>
                  <a:srgbClr val="040404"/>
                </a:solidFill>
              </a:rPr>
              <a:t>Di Maggio, Kermani, and Majlesi (2020)</a:t>
            </a:r>
          </a:p>
          <a:p>
            <a:r>
              <a:rPr lang="en-US" dirty="0" err="1"/>
              <a:t>Kolsrud</a:t>
            </a:r>
            <a:r>
              <a:rPr lang="en-US" dirty="0"/>
              <a:t>, </a:t>
            </a:r>
            <a:r>
              <a:rPr lang="en-US" dirty="0" err="1"/>
              <a:t>Landais</a:t>
            </a:r>
            <a:r>
              <a:rPr lang="en-US" dirty="0"/>
              <a:t>, Reck, and </a:t>
            </a:r>
            <a:r>
              <a:rPr lang="en-US" dirty="0" err="1"/>
              <a:t>Spinnewijn</a:t>
            </a:r>
            <a:r>
              <a:rPr lang="en-US" dirty="0"/>
              <a:t> (2021)</a:t>
            </a:r>
          </a:p>
          <a:p>
            <a:pPr marL="0" indent="0">
              <a:buNone/>
            </a:pPr>
            <a:endParaRPr lang="en-US" dirty="0">
              <a:solidFill>
                <a:srgbClr val="040404"/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</p:spTree>
    <p:extLst>
      <p:ext uri="{BB962C8B-B14F-4D97-AF65-F5344CB8AC3E}">
        <p14:creationId xmlns:p14="http://schemas.microsoft.com/office/powerpoint/2010/main" val="163965750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8686800" cy="792162"/>
          </a:xfrm>
        </p:spPr>
        <p:txBody>
          <a:bodyPr/>
          <a:lstStyle/>
          <a:p>
            <a:pPr eaLnBrk="1" hangingPunct="1"/>
            <a:r>
              <a:rPr lang="en-US" sz="3600" dirty="0"/>
              <a:t>Nine claims about household finance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66800"/>
            <a:ext cx="8686800" cy="5064125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2400" dirty="0"/>
              <a:t>Households: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2400" dirty="0"/>
              <a:t>Have low levels of financial literacy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2400" dirty="0"/>
              <a:t>Have very few </a:t>
            </a:r>
            <a:r>
              <a:rPr lang="en-US" sz="2400" i="1" dirty="0"/>
              <a:t>liquid</a:t>
            </a:r>
            <a:r>
              <a:rPr lang="en-US" sz="2400" dirty="0"/>
              <a:t> assets (live hand to mouth)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2400" dirty="0"/>
              <a:t>Have substantial </a:t>
            </a:r>
            <a:r>
              <a:rPr lang="en-US" sz="2400" i="1" dirty="0"/>
              <a:t>illiquid</a:t>
            </a:r>
            <a:r>
              <a:rPr lang="en-US" sz="2400" dirty="0"/>
              <a:t> wealth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2400" dirty="0"/>
              <a:t>Have a high MPC out of liquid wealth and liquidity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2400" dirty="0"/>
              <a:t>Have a low MPC out of illiquid/portfolio wealth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2400" b="1" dirty="0">
                <a:solidFill>
                  <a:srgbClr val="FF0000"/>
                </a:solidFill>
              </a:rPr>
              <a:t>Don’t choose optimal financial service products 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2400" b="1" dirty="0">
                <a:solidFill>
                  <a:srgbClr val="FF0000"/>
                </a:solidFill>
              </a:rPr>
              <a:t>Barely change their behavior after financial education interventions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2400" dirty="0"/>
              <a:t>Have misaligned financial intentions and financial actions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2400" dirty="0"/>
              <a:t>Make financial choices that are </a:t>
            </a:r>
            <a:r>
              <a:rPr lang="en-US" sz="2400" i="1" dirty="0"/>
              <a:t>seemingly</a:t>
            </a:r>
            <a:r>
              <a:rPr lang="en-US" sz="2400" dirty="0"/>
              <a:t> easy to manipulate</a:t>
            </a:r>
          </a:p>
          <a:p>
            <a:pPr marL="457200" indent="-457200" eaLnBrk="1" hangingPunct="1">
              <a:buFont typeface="+mj-lt"/>
              <a:buAutoNum type="arabicPeriod"/>
            </a:pPr>
            <a:endParaRPr lang="en-US" sz="2400" dirty="0"/>
          </a:p>
          <a:p>
            <a:pPr marL="457200" indent="-457200" eaLnBrk="1" hangingPunct="1">
              <a:buFont typeface="+mj-lt"/>
              <a:buAutoNum type="arabicPeriod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0319474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45820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dirty="0"/>
              <a:t>Subjects allocate $10,000 among four funds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/>
              <a:t>Randomly choose two subjects to receive any positive portfolio return during the subsequent year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/>
              <a:t>Eliminate variation in pre-fee returns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/>
              <a:t>Choose among S&amp;P 500 index funds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/>
              <a:t>Unbundle services from returns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i="1" dirty="0"/>
              <a:t>Experimenters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dirty="0"/>
              <a:t>pay out portfolio returns, so no access to investment company services</a:t>
            </a:r>
          </a:p>
        </p:txBody>
      </p:sp>
      <p:sp>
        <p:nvSpPr>
          <p:cNvPr id="37891" name="Text Box 4"/>
          <p:cNvSpPr txBox="1">
            <a:spLocks noChangeArrowheads="1"/>
          </p:cNvSpPr>
          <p:nvPr/>
        </p:nvSpPr>
        <p:spPr bwMode="auto">
          <a:xfrm>
            <a:off x="365125" y="228600"/>
            <a:ext cx="7404591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</a:rPr>
              <a:t>Financial illiteracy in mutual fund choice</a:t>
            </a:r>
            <a:br>
              <a:rPr lang="en-US" sz="3200" dirty="0">
                <a:solidFill>
                  <a:srgbClr val="000000"/>
                </a:solidFill>
              </a:rPr>
            </a:br>
            <a:r>
              <a:rPr lang="en-US" sz="2400" dirty="0">
                <a:solidFill>
                  <a:srgbClr val="000000"/>
                </a:solidFill>
              </a:rPr>
              <a:t>Choi, </a:t>
            </a:r>
            <a:r>
              <a:rPr lang="en-US" sz="2400" dirty="0" err="1">
                <a:solidFill>
                  <a:srgbClr val="000000"/>
                </a:solidFill>
              </a:rPr>
              <a:t>Laibson</a:t>
            </a:r>
            <a:r>
              <a:rPr lang="en-US" sz="2400" dirty="0">
                <a:solidFill>
                  <a:srgbClr val="000000"/>
                </a:solidFill>
              </a:rPr>
              <a:t>, </a:t>
            </a:r>
            <a:r>
              <a:rPr lang="en-US" sz="2400" dirty="0" err="1">
                <a:solidFill>
                  <a:srgbClr val="000000"/>
                </a:solidFill>
              </a:rPr>
              <a:t>Madrian</a:t>
            </a:r>
            <a:r>
              <a:rPr lang="en-US" sz="2400" dirty="0">
                <a:solidFill>
                  <a:srgbClr val="000000"/>
                </a:solidFill>
              </a:rPr>
              <a:t> (2011)</a:t>
            </a:r>
          </a:p>
        </p:txBody>
      </p:sp>
    </p:spTree>
    <p:extLst>
      <p:ext uri="{BB962C8B-B14F-4D97-AF65-F5344CB8AC3E}">
        <p14:creationId xmlns:p14="http://schemas.microsoft.com/office/powerpoint/2010/main" val="33335727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77813"/>
            <a:ext cx="8229600" cy="636587"/>
          </a:xfrm>
        </p:spPr>
        <p:txBody>
          <a:bodyPr/>
          <a:lstStyle/>
          <a:p>
            <a:pPr algn="l"/>
            <a:r>
              <a:rPr lang="en-US" altLang="en-US"/>
              <a:t> Assessing Literacy: Inflation  </a:t>
            </a:r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5029200"/>
          </a:xfrm>
        </p:spPr>
        <p:txBody>
          <a:bodyPr/>
          <a:lstStyle/>
          <a:p>
            <a:pPr marL="166688" indent="-119063">
              <a:buClr>
                <a:schemeClr val="tx1"/>
              </a:buClr>
              <a:buSzPct val="95000"/>
              <a:buFont typeface="Wingdings" panose="05000000000000000000" pitchFamily="2" charset="2"/>
              <a:buNone/>
            </a:pPr>
            <a:r>
              <a:rPr lang="en-US" altLang="en-US" u="sng">
                <a:solidFill>
                  <a:srgbClr val="FF0000"/>
                </a:solidFill>
              </a:rPr>
              <a:t>Inflation</a:t>
            </a:r>
            <a:endParaRPr lang="en-US" altLang="en-US">
              <a:solidFill>
                <a:srgbClr val="FF0000"/>
              </a:solidFill>
            </a:endParaRPr>
          </a:p>
          <a:p>
            <a:pPr marL="166688" indent="-119063">
              <a:buClr>
                <a:schemeClr val="tx1"/>
              </a:buClr>
              <a:buSzPct val="95000"/>
              <a:buFont typeface="Wingdings" panose="05000000000000000000" pitchFamily="2" charset="2"/>
              <a:buNone/>
            </a:pPr>
            <a:r>
              <a:rPr lang="en-US" altLang="en-US"/>
              <a:t>“Imagine that the interest rate on your savings account was 1% per year and inflation was 2% per year.  After 1 year, would you be able to buy with the money in this account:”</a:t>
            </a:r>
          </a:p>
          <a:p>
            <a:pPr marL="1652588" lvl="2" indent="-419100">
              <a:buClr>
                <a:schemeClr val="tx1"/>
              </a:buClr>
              <a:buSzPct val="95000"/>
              <a:buFont typeface="Wingdings" panose="05000000000000000000" pitchFamily="2" charset="2"/>
              <a:buNone/>
            </a:pPr>
            <a:r>
              <a:rPr lang="en-US" altLang="en-US"/>
              <a:t>i) More than today; </a:t>
            </a:r>
          </a:p>
          <a:p>
            <a:pPr marL="1652588" lvl="2" indent="-419100">
              <a:buClr>
                <a:schemeClr val="tx1"/>
              </a:buClr>
              <a:buSzPct val="95000"/>
              <a:buFont typeface="Wingdings" panose="05000000000000000000" pitchFamily="2" charset="2"/>
              <a:buNone/>
            </a:pPr>
            <a:r>
              <a:rPr lang="en-US" altLang="en-US"/>
              <a:t>ii) Exactly the same;</a:t>
            </a:r>
          </a:p>
          <a:p>
            <a:pPr marL="1652588" lvl="2" indent="-419100">
              <a:buClr>
                <a:schemeClr val="tx1"/>
              </a:buClr>
              <a:buSzPct val="95000"/>
              <a:buFont typeface="Wingdings" panose="05000000000000000000" pitchFamily="2" charset="2"/>
              <a:buNone/>
            </a:pPr>
            <a:r>
              <a:rPr lang="en-US" altLang="en-US">
                <a:solidFill>
                  <a:srgbClr val="FF0000"/>
                </a:solidFill>
              </a:rPr>
              <a:t>iii) Less than today;</a:t>
            </a:r>
          </a:p>
          <a:p>
            <a:pPr marL="1652588" lvl="2" indent="-419100">
              <a:buClr>
                <a:schemeClr val="tx1"/>
              </a:buClr>
              <a:buSzPct val="95000"/>
              <a:buFont typeface="Wingdings" panose="05000000000000000000" pitchFamily="2" charset="2"/>
              <a:buNone/>
            </a:pPr>
            <a:r>
              <a:rPr lang="en-US" altLang="en-US"/>
              <a:t>iv) DK; </a:t>
            </a:r>
          </a:p>
          <a:p>
            <a:pPr marL="1652588" lvl="2" indent="-419100">
              <a:buClr>
                <a:schemeClr val="tx1"/>
              </a:buClr>
              <a:buSzPct val="95000"/>
              <a:buFont typeface="Wingdings" panose="05000000000000000000" pitchFamily="2" charset="2"/>
              <a:buNone/>
            </a:pPr>
            <a:r>
              <a:rPr lang="en-US" altLang="en-US"/>
              <a:t>v) Refuse to answer.</a:t>
            </a:r>
          </a:p>
        </p:txBody>
      </p:sp>
    </p:spTree>
    <p:extLst>
      <p:ext uri="{BB962C8B-B14F-4D97-AF65-F5344CB8AC3E}">
        <p14:creationId xmlns:p14="http://schemas.microsoft.com/office/powerpoint/2010/main" val="237788150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8458200" cy="1295400"/>
          </a:xfrm>
        </p:spPr>
        <p:txBody>
          <a:bodyPr/>
          <a:lstStyle/>
          <a:p>
            <a:pPr eaLnBrk="1" hangingPunct="1"/>
            <a:r>
              <a:rPr lang="en-US" sz="3200" b="0"/>
              <a:t>One year of index fund fees on </a:t>
            </a:r>
            <a:br>
              <a:rPr lang="en-US" sz="3200" b="0"/>
            </a:br>
            <a:r>
              <a:rPr lang="en-US" sz="3200" b="0"/>
              <a:t>a $10,000 investment</a:t>
            </a:r>
          </a:p>
        </p:txBody>
      </p:sp>
      <p:graphicFrame>
        <p:nvGraphicFramePr>
          <p:cNvPr id="4098" name="Object 3"/>
          <p:cNvGraphicFramePr>
            <a:graphicFrameLocks noChangeAspect="1"/>
          </p:cNvGraphicFramePr>
          <p:nvPr/>
        </p:nvGraphicFramePr>
        <p:xfrm>
          <a:off x="636588" y="1395413"/>
          <a:ext cx="8213725" cy="4849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2645" name="Chart" r:id="rId4" imgW="8182023" imgH="4819602" progId="MSGraph.Chart.8">
                  <p:embed followColorScheme="full"/>
                </p:oleObj>
              </mc:Choice>
              <mc:Fallback>
                <p:oleObj name="Chart" r:id="rId4" imgW="8182023" imgH="4819602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6588" y="1395413"/>
                        <a:ext cx="8213725" cy="4849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6507497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0"/>
              <a:t>Experimental conditions</a:t>
            </a:r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600"/>
              <a:t>Control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/>
              <a:t>Subjects receive only four prospectuses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/>
              <a:t>Prospectuses are often the only information investors receive from companies</a:t>
            </a:r>
          </a:p>
          <a:p>
            <a:pPr eaLnBrk="1" hangingPunct="1">
              <a:lnSpc>
                <a:spcPct val="90000"/>
              </a:lnSpc>
            </a:pPr>
            <a:r>
              <a:rPr lang="en-US" sz="2600"/>
              <a:t>Fees transparency treatment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/>
              <a:t>Eliminate search costs by </a:t>
            </a:r>
            <a:r>
              <a:rPr lang="en-US" sz="2200" i="1"/>
              <a:t>also</a:t>
            </a:r>
            <a:r>
              <a:rPr lang="en-US" sz="2200"/>
              <a:t> distributing fee summary sheet (repeats information in prospectus)</a:t>
            </a:r>
          </a:p>
          <a:p>
            <a:pPr eaLnBrk="1" hangingPunct="1">
              <a:lnSpc>
                <a:spcPct val="90000"/>
              </a:lnSpc>
            </a:pPr>
            <a:r>
              <a:rPr lang="en-US" sz="2600">
                <a:solidFill>
                  <a:schemeClr val="bg2"/>
                </a:solidFill>
              </a:rPr>
              <a:t>Returns treatment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>
                <a:solidFill>
                  <a:schemeClr val="bg2"/>
                </a:solidFill>
              </a:rPr>
              <a:t>Highlight extraneous information by distributing summary of funds’ annualized returns since </a:t>
            </a:r>
            <a:r>
              <a:rPr lang="en-US" sz="2200" i="1">
                <a:solidFill>
                  <a:schemeClr val="bg2"/>
                </a:solidFill>
              </a:rPr>
              <a:t>inception </a:t>
            </a:r>
            <a:r>
              <a:rPr lang="en-US" sz="2200">
                <a:solidFill>
                  <a:schemeClr val="bg2"/>
                </a:solidFill>
              </a:rPr>
              <a:t>(repeats information in prospectus)</a:t>
            </a:r>
          </a:p>
        </p:txBody>
      </p:sp>
    </p:spTree>
    <p:extLst>
      <p:ext uri="{BB962C8B-B14F-4D97-AF65-F5344CB8AC3E}">
        <p14:creationId xmlns:p14="http://schemas.microsoft.com/office/powerpoint/2010/main" val="298421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-381000"/>
            <a:ext cx="7543800" cy="1295400"/>
          </a:xfrm>
        </p:spPr>
        <p:txBody>
          <a:bodyPr/>
          <a:lstStyle/>
          <a:p>
            <a:pPr eaLnBrk="1" hangingPunct="1"/>
            <a:r>
              <a:rPr lang="en-US" sz="3200" b="0"/>
              <a:t>Fees paid by control groups </a:t>
            </a:r>
            <a:r>
              <a:rPr lang="en-US" sz="2000" b="0"/>
              <a:t>(</a:t>
            </a:r>
            <a:r>
              <a:rPr lang="en-US" sz="2000">
                <a:solidFill>
                  <a:srgbClr val="CC9900"/>
                </a:solidFill>
              </a:rPr>
              <a:t>prospectus only</a:t>
            </a:r>
            <a:r>
              <a:rPr lang="en-US" sz="2000" b="0"/>
              <a:t>)</a:t>
            </a:r>
          </a:p>
        </p:txBody>
      </p:sp>
      <p:graphicFrame>
        <p:nvGraphicFramePr>
          <p:cNvPr id="5122" name="Object 3"/>
          <p:cNvGraphicFramePr>
            <a:graphicFrameLocks noChangeAspect="1"/>
          </p:cNvGraphicFramePr>
          <p:nvPr/>
        </p:nvGraphicFramePr>
        <p:xfrm>
          <a:off x="1287463" y="1395413"/>
          <a:ext cx="7323137" cy="495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3669" name="Chart" r:id="rId4" imgW="7305913" imgH="4943618" progId="MSGraph.Chart.8">
                  <p:embed followColorScheme="full"/>
                </p:oleObj>
              </mc:Choice>
              <mc:Fallback>
                <p:oleObj name="Chart" r:id="rId4" imgW="7305913" imgH="4943618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7463" y="1395413"/>
                        <a:ext cx="7323137" cy="4956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31750" y="5257800"/>
            <a:ext cx="11112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800">
                <a:solidFill>
                  <a:srgbClr val="000000"/>
                </a:solidFill>
              </a:rPr>
              <a:t>Minimum</a:t>
            </a:r>
          </a:p>
          <a:p>
            <a:pPr algn="ctr"/>
            <a:r>
              <a:rPr lang="en-US" sz="1800">
                <a:solidFill>
                  <a:srgbClr val="000000"/>
                </a:solidFill>
              </a:rPr>
              <a:t>Possible</a:t>
            </a:r>
          </a:p>
          <a:p>
            <a:pPr algn="ctr"/>
            <a:r>
              <a:rPr lang="en-US" sz="1800">
                <a:solidFill>
                  <a:srgbClr val="000000"/>
                </a:solidFill>
              </a:rPr>
              <a:t>Fee</a:t>
            </a: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76200" y="1219200"/>
            <a:ext cx="11747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800">
                <a:solidFill>
                  <a:srgbClr val="000000"/>
                </a:solidFill>
              </a:rPr>
              <a:t>Maximum</a:t>
            </a:r>
          </a:p>
          <a:p>
            <a:pPr algn="ctr"/>
            <a:r>
              <a:rPr lang="en-US" sz="1800">
                <a:solidFill>
                  <a:srgbClr val="000000"/>
                </a:solidFill>
              </a:rPr>
              <a:t>Possible</a:t>
            </a:r>
          </a:p>
          <a:p>
            <a:pPr algn="ctr"/>
            <a:r>
              <a:rPr lang="en-US" sz="1800">
                <a:solidFill>
                  <a:srgbClr val="000000"/>
                </a:solidFill>
              </a:rPr>
              <a:t>Fee</a:t>
            </a:r>
          </a:p>
        </p:txBody>
      </p:sp>
      <p:sp>
        <p:nvSpPr>
          <p:cNvPr id="5126" name="AutoShape 6"/>
          <p:cNvSpPr>
            <a:spLocks/>
          </p:cNvSpPr>
          <p:nvPr/>
        </p:nvSpPr>
        <p:spPr bwMode="auto">
          <a:xfrm>
            <a:off x="1219200" y="1295400"/>
            <a:ext cx="152400" cy="838200"/>
          </a:xfrm>
          <a:prstGeom prst="rightBrace">
            <a:avLst>
              <a:gd name="adj1" fmla="val 458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127" name="AutoShape 7"/>
          <p:cNvSpPr>
            <a:spLocks/>
          </p:cNvSpPr>
          <p:nvPr/>
        </p:nvSpPr>
        <p:spPr bwMode="auto">
          <a:xfrm>
            <a:off x="1143000" y="5334000"/>
            <a:ext cx="152400" cy="762000"/>
          </a:xfrm>
          <a:prstGeom prst="rightBrace">
            <a:avLst>
              <a:gd name="adj1" fmla="val 4166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304800" y="6324600"/>
            <a:ext cx="4800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381000" y="6324600"/>
            <a:ext cx="4038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rgbClr val="000000"/>
                </a:solidFill>
              </a:rPr>
              <a:t>t-test: p=0.5086</a:t>
            </a:r>
          </a:p>
        </p:txBody>
      </p: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3124200" y="5699125"/>
            <a:ext cx="762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>
                <a:solidFill>
                  <a:srgbClr val="000000"/>
                </a:solidFill>
              </a:rPr>
              <a:t>N = 83</a:t>
            </a:r>
          </a:p>
        </p:txBody>
      </p:sp>
      <p:sp>
        <p:nvSpPr>
          <p:cNvPr id="5131" name="Text Box 11"/>
          <p:cNvSpPr txBox="1">
            <a:spLocks noChangeArrowheads="1"/>
          </p:cNvSpPr>
          <p:nvPr/>
        </p:nvSpPr>
        <p:spPr bwMode="auto">
          <a:xfrm>
            <a:off x="5791200" y="5715000"/>
            <a:ext cx="762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>
                <a:solidFill>
                  <a:srgbClr val="000000"/>
                </a:solidFill>
              </a:rPr>
              <a:t>N = 30</a:t>
            </a:r>
          </a:p>
        </p:txBody>
      </p:sp>
      <p:sp>
        <p:nvSpPr>
          <p:cNvPr id="178188" name="Line 12"/>
          <p:cNvSpPr>
            <a:spLocks noChangeShapeType="1"/>
          </p:cNvSpPr>
          <p:nvPr/>
        </p:nvSpPr>
        <p:spPr bwMode="auto">
          <a:xfrm>
            <a:off x="2209800" y="3733800"/>
            <a:ext cx="5257800" cy="0"/>
          </a:xfrm>
          <a:prstGeom prst="line">
            <a:avLst/>
          </a:prstGeom>
          <a:noFill/>
          <a:ln w="9525">
            <a:solidFill>
              <a:schemeClr val="bg2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78189" name="Text Box 13"/>
          <p:cNvSpPr txBox="1">
            <a:spLocks noChangeArrowheads="1"/>
          </p:cNvSpPr>
          <p:nvPr/>
        </p:nvSpPr>
        <p:spPr bwMode="auto">
          <a:xfrm>
            <a:off x="2514600" y="3367088"/>
            <a:ext cx="4870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808080"/>
                </a:solidFill>
              </a:rPr>
              <a:t>$443: average fee with random fund allocation</a:t>
            </a:r>
          </a:p>
        </p:txBody>
      </p:sp>
      <p:sp>
        <p:nvSpPr>
          <p:cNvPr id="178190" name="Text Box 14"/>
          <p:cNvSpPr txBox="1">
            <a:spLocks noChangeArrowheads="1"/>
          </p:cNvSpPr>
          <p:nvPr/>
        </p:nvSpPr>
        <p:spPr bwMode="auto">
          <a:xfrm>
            <a:off x="5334000" y="6172200"/>
            <a:ext cx="30638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solidFill>
                  <a:srgbClr val="000000"/>
                </a:solidFill>
              </a:rPr>
              <a:t>0% of College Controls put all funds in minimum-fee fund</a:t>
            </a:r>
          </a:p>
        </p:txBody>
      </p:sp>
      <p:sp>
        <p:nvSpPr>
          <p:cNvPr id="178191" name="Text Box 15"/>
          <p:cNvSpPr txBox="1">
            <a:spLocks noChangeArrowheads="1"/>
          </p:cNvSpPr>
          <p:nvPr/>
        </p:nvSpPr>
        <p:spPr bwMode="auto">
          <a:xfrm>
            <a:off x="2422525" y="6200775"/>
            <a:ext cx="30638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solidFill>
                  <a:srgbClr val="000000"/>
                </a:solidFill>
              </a:rPr>
              <a:t>6% of MBA Controls put all funds in minimum-fee fund</a:t>
            </a:r>
          </a:p>
        </p:txBody>
      </p:sp>
    </p:spTree>
    <p:extLst>
      <p:ext uri="{BB962C8B-B14F-4D97-AF65-F5344CB8AC3E}">
        <p14:creationId xmlns:p14="http://schemas.microsoft.com/office/powerpoint/2010/main" val="471909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188" grpId="0" animBg="1"/>
      <p:bldP spid="178189" grpId="0"/>
      <p:bldP spid="178190" grpId="0"/>
      <p:bldP spid="178191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28600"/>
            <a:ext cx="7543800" cy="1295400"/>
          </a:xfrm>
        </p:spPr>
        <p:txBody>
          <a:bodyPr/>
          <a:lstStyle/>
          <a:p>
            <a:pPr eaLnBrk="1" hangingPunct="1"/>
            <a:r>
              <a:rPr lang="en-US" sz="3200" b="0"/>
              <a:t>Ranking of factor importance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71600"/>
            <a:ext cx="4038600" cy="5257800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u="sng"/>
              <a:t>MBA controls</a:t>
            </a:r>
          </a:p>
          <a:p>
            <a:pPr marL="533400" indent="-533400" eaLnBrk="1" hangingPunct="1">
              <a:lnSpc>
                <a:spcPct val="90000"/>
              </a:lnSpc>
              <a:buClr>
                <a:schemeClr val="tx1"/>
              </a:buClr>
              <a:buFontTx/>
              <a:buAutoNum type="arabicPeriod"/>
            </a:pPr>
            <a:r>
              <a:rPr lang="en-US" sz="2000"/>
              <a:t>Fees</a:t>
            </a:r>
          </a:p>
          <a:p>
            <a:pPr marL="533400" indent="-533400" eaLnBrk="1" hangingPunct="1">
              <a:lnSpc>
                <a:spcPct val="90000"/>
              </a:lnSpc>
              <a:buClr>
                <a:schemeClr val="tx1"/>
              </a:buClr>
              <a:buFontTx/>
              <a:buAutoNum type="arabicPeriod"/>
            </a:pPr>
            <a:r>
              <a:rPr lang="en-US" sz="2000"/>
              <a:t>1-year performance</a:t>
            </a:r>
          </a:p>
          <a:p>
            <a:pPr marL="533400" indent="-533400" eaLnBrk="1" hangingPunct="1">
              <a:lnSpc>
                <a:spcPct val="90000"/>
              </a:lnSpc>
              <a:buClr>
                <a:schemeClr val="tx1"/>
              </a:buClr>
              <a:buFontTx/>
              <a:buAutoNum type="arabicPeriod"/>
            </a:pPr>
            <a:r>
              <a:rPr lang="en-US" sz="2000"/>
              <a:t>Performance since inception</a:t>
            </a:r>
          </a:p>
          <a:p>
            <a:pPr marL="533400" indent="-533400" eaLnBrk="1" hangingPunct="1">
              <a:lnSpc>
                <a:spcPct val="90000"/>
              </a:lnSpc>
              <a:buClr>
                <a:schemeClr val="tx1"/>
              </a:buClr>
              <a:buFontTx/>
              <a:buAutoNum type="arabicPeriod"/>
            </a:pPr>
            <a:r>
              <a:rPr lang="en-US" sz="2000"/>
              <a:t>Investment objectives</a:t>
            </a:r>
          </a:p>
          <a:p>
            <a:pPr marL="533400" indent="-533400" eaLnBrk="1" hangingPunct="1">
              <a:lnSpc>
                <a:spcPct val="90000"/>
              </a:lnSpc>
              <a:buClr>
                <a:schemeClr val="tx1"/>
              </a:buClr>
              <a:buFontTx/>
              <a:buAutoNum type="arabicPeriod"/>
            </a:pPr>
            <a:r>
              <a:rPr lang="en-US" sz="2000"/>
              <a:t>Desire to diversify among funds</a:t>
            </a:r>
          </a:p>
          <a:p>
            <a:pPr marL="533400" indent="-533400" eaLnBrk="1" hangingPunct="1">
              <a:lnSpc>
                <a:spcPct val="90000"/>
              </a:lnSpc>
              <a:buClr>
                <a:schemeClr val="tx1"/>
              </a:buClr>
              <a:buFontTx/>
              <a:buAutoNum type="arabicPeriod"/>
            </a:pPr>
            <a:r>
              <a:rPr lang="en-US" sz="2000"/>
              <a:t>Brand recognition</a:t>
            </a:r>
          </a:p>
          <a:p>
            <a:pPr marL="533400" indent="-533400" eaLnBrk="1" hangingPunct="1">
              <a:lnSpc>
                <a:spcPct val="90000"/>
              </a:lnSpc>
              <a:buClr>
                <a:schemeClr val="tx1"/>
              </a:buClr>
              <a:buFontTx/>
              <a:buAutoNum type="arabicPeriod"/>
            </a:pPr>
            <a:r>
              <a:rPr lang="en-US" sz="2000"/>
              <a:t>Performance over different horizon</a:t>
            </a:r>
          </a:p>
          <a:p>
            <a:pPr marL="533400" indent="-533400" eaLnBrk="1" hangingPunct="1">
              <a:lnSpc>
                <a:spcPct val="90000"/>
              </a:lnSpc>
              <a:buClr>
                <a:schemeClr val="tx1"/>
              </a:buClr>
              <a:buFontTx/>
              <a:buAutoNum type="arabicPeriod"/>
            </a:pPr>
            <a:r>
              <a:rPr lang="en-US" sz="2000"/>
              <a:t>Past experience with fund companies</a:t>
            </a:r>
          </a:p>
          <a:p>
            <a:pPr marL="533400" indent="-533400" eaLnBrk="1" hangingPunct="1">
              <a:lnSpc>
                <a:spcPct val="90000"/>
              </a:lnSpc>
              <a:buClr>
                <a:schemeClr val="tx1"/>
              </a:buClr>
              <a:buFontTx/>
              <a:buAutoNum type="arabicPeriod"/>
            </a:pPr>
            <a:r>
              <a:rPr lang="en-US" sz="2000"/>
              <a:t>Quality of prospectus</a:t>
            </a:r>
          </a:p>
          <a:p>
            <a:pPr marL="533400" indent="-533400" eaLnBrk="1" hangingPunct="1">
              <a:lnSpc>
                <a:spcPct val="90000"/>
              </a:lnSpc>
              <a:buClr>
                <a:schemeClr val="tx1"/>
              </a:buClr>
              <a:buFontTx/>
              <a:buAutoNum type="arabicPeriod"/>
            </a:pPr>
            <a:r>
              <a:rPr lang="en-US" sz="2000"/>
              <a:t>Customer service of fund</a:t>
            </a:r>
          </a:p>
          <a:p>
            <a:pPr marL="533400" indent="-533400" eaLnBrk="1" hangingPunct="1">
              <a:lnSpc>
                <a:spcPct val="90000"/>
              </a:lnSpc>
              <a:buClr>
                <a:schemeClr val="tx1"/>
              </a:buClr>
              <a:buFontTx/>
              <a:buAutoNum type="arabicPeriod"/>
            </a:pPr>
            <a:r>
              <a:rPr lang="en-US" sz="2000"/>
              <a:t>Minimum opening balance</a:t>
            </a:r>
          </a:p>
          <a:p>
            <a:pPr marL="533400" indent="-533400" eaLnBrk="1" hangingPunct="1">
              <a:lnSpc>
                <a:spcPct val="90000"/>
              </a:lnSpc>
              <a:buClr>
                <a:schemeClr val="tx1"/>
              </a:buClr>
              <a:buFontTx/>
              <a:buAutoNum type="arabicPeriod"/>
            </a:pPr>
            <a:endParaRPr lang="en-US" sz="2000"/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371600"/>
            <a:ext cx="4038600" cy="5181600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u="sng"/>
              <a:t>College controls</a:t>
            </a:r>
          </a:p>
          <a:p>
            <a:pPr marL="533400" indent="-533400" eaLnBrk="1" hangingPunct="1">
              <a:lnSpc>
                <a:spcPct val="90000"/>
              </a:lnSpc>
              <a:buClr>
                <a:schemeClr val="tx1"/>
              </a:buClr>
              <a:buFontTx/>
              <a:buAutoNum type="arabicPeriod"/>
            </a:pPr>
            <a:r>
              <a:rPr lang="en-US" sz="2000"/>
              <a:t>1-year performance</a:t>
            </a:r>
          </a:p>
          <a:p>
            <a:pPr marL="533400" indent="-533400" eaLnBrk="1" hangingPunct="1">
              <a:lnSpc>
                <a:spcPct val="90000"/>
              </a:lnSpc>
              <a:buClr>
                <a:schemeClr val="tx1"/>
              </a:buClr>
              <a:buFontTx/>
              <a:buAutoNum type="arabicPeriod"/>
            </a:pPr>
            <a:r>
              <a:rPr lang="en-US" sz="2000"/>
              <a:t>Performance since inception</a:t>
            </a:r>
          </a:p>
          <a:p>
            <a:pPr marL="533400" indent="-533400" eaLnBrk="1" hangingPunct="1">
              <a:lnSpc>
                <a:spcPct val="90000"/>
              </a:lnSpc>
              <a:buClr>
                <a:schemeClr val="tx1"/>
              </a:buClr>
              <a:buFontTx/>
              <a:buAutoNum type="arabicPeriod"/>
            </a:pPr>
            <a:r>
              <a:rPr lang="en-US" sz="2000"/>
              <a:t>Desire to diversify among funds</a:t>
            </a:r>
          </a:p>
          <a:p>
            <a:pPr marL="533400" indent="-533400" eaLnBrk="1" hangingPunct="1">
              <a:lnSpc>
                <a:spcPct val="90000"/>
              </a:lnSpc>
              <a:buClr>
                <a:schemeClr val="tx1"/>
              </a:buClr>
              <a:buFontTx/>
              <a:buAutoNum type="arabicPeriod"/>
            </a:pPr>
            <a:r>
              <a:rPr lang="en-US" sz="2000"/>
              <a:t>Investment objectives</a:t>
            </a:r>
          </a:p>
          <a:p>
            <a:pPr marL="533400" indent="-533400" eaLnBrk="1" hangingPunct="1">
              <a:lnSpc>
                <a:spcPct val="90000"/>
              </a:lnSpc>
              <a:buClr>
                <a:schemeClr val="tx1"/>
              </a:buClr>
              <a:buFontTx/>
              <a:buAutoNum type="arabicPeriod"/>
            </a:pPr>
            <a:r>
              <a:rPr lang="en-US" sz="2000"/>
              <a:t>Quality of prospectus</a:t>
            </a:r>
          </a:p>
          <a:p>
            <a:pPr marL="533400" indent="-533400" eaLnBrk="1" hangingPunct="1">
              <a:lnSpc>
                <a:spcPct val="90000"/>
              </a:lnSpc>
              <a:buClr>
                <a:schemeClr val="tx1"/>
              </a:buClr>
              <a:buFontTx/>
              <a:buAutoNum type="arabicPeriod"/>
            </a:pPr>
            <a:r>
              <a:rPr lang="en-US" sz="2000"/>
              <a:t>Performance over different horizon</a:t>
            </a:r>
          </a:p>
          <a:p>
            <a:pPr marL="533400" indent="-533400" eaLnBrk="1" hangingPunct="1">
              <a:lnSpc>
                <a:spcPct val="90000"/>
              </a:lnSpc>
              <a:buClr>
                <a:schemeClr val="tx1"/>
              </a:buClr>
              <a:buFontTx/>
              <a:buAutoNum type="arabicPeriod"/>
            </a:pPr>
            <a:r>
              <a:rPr lang="en-US" sz="2000"/>
              <a:t>Brand recognition</a:t>
            </a:r>
          </a:p>
          <a:p>
            <a:pPr marL="533400" indent="-533400" eaLnBrk="1" hangingPunct="1">
              <a:lnSpc>
                <a:spcPct val="90000"/>
              </a:lnSpc>
              <a:buClr>
                <a:schemeClr val="tx1"/>
              </a:buClr>
              <a:buFontTx/>
              <a:buAutoNum type="arabicPeriod"/>
            </a:pPr>
            <a:r>
              <a:rPr lang="en-US" sz="2000"/>
              <a:t>Fees</a:t>
            </a:r>
          </a:p>
          <a:p>
            <a:pPr marL="533400" indent="-533400" eaLnBrk="1" hangingPunct="1">
              <a:lnSpc>
                <a:spcPct val="90000"/>
              </a:lnSpc>
              <a:buClr>
                <a:schemeClr val="tx1"/>
              </a:buClr>
              <a:buFontTx/>
              <a:buAutoNum type="arabicPeriod"/>
            </a:pPr>
            <a:r>
              <a:rPr lang="en-US" sz="2000"/>
              <a:t>Customer service of fund</a:t>
            </a:r>
          </a:p>
          <a:p>
            <a:pPr marL="533400" indent="-533400" eaLnBrk="1" hangingPunct="1">
              <a:lnSpc>
                <a:spcPct val="90000"/>
              </a:lnSpc>
              <a:buClr>
                <a:schemeClr val="tx1"/>
              </a:buClr>
              <a:buFontTx/>
              <a:buAutoNum type="arabicPeriod"/>
            </a:pPr>
            <a:r>
              <a:rPr lang="en-US" sz="2000"/>
              <a:t>Minimum opening balance</a:t>
            </a:r>
          </a:p>
          <a:p>
            <a:pPr marL="533400" indent="-533400" eaLnBrk="1" hangingPunct="1">
              <a:lnSpc>
                <a:spcPct val="90000"/>
              </a:lnSpc>
              <a:buClr>
                <a:schemeClr val="tx1"/>
              </a:buClr>
              <a:buFontTx/>
              <a:buAutoNum type="arabicPeriod"/>
            </a:pPr>
            <a:r>
              <a:rPr lang="en-US" sz="2000"/>
              <a:t>Past experience with fund companies</a:t>
            </a:r>
          </a:p>
        </p:txBody>
      </p:sp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4648200" y="4648200"/>
            <a:ext cx="1600200" cy="3048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9942" name="Rectangle 6"/>
          <p:cNvSpPr>
            <a:spLocks noChangeArrowheads="1"/>
          </p:cNvSpPr>
          <p:nvPr/>
        </p:nvSpPr>
        <p:spPr bwMode="auto">
          <a:xfrm>
            <a:off x="457200" y="1752600"/>
            <a:ext cx="1600200" cy="3048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80231" name="Rectangle 7"/>
          <p:cNvSpPr>
            <a:spLocks noChangeArrowheads="1"/>
          </p:cNvSpPr>
          <p:nvPr/>
        </p:nvSpPr>
        <p:spPr bwMode="auto">
          <a:xfrm>
            <a:off x="457200" y="5562600"/>
            <a:ext cx="3657600" cy="304800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80232" name="Rectangle 8"/>
          <p:cNvSpPr>
            <a:spLocks noChangeArrowheads="1"/>
          </p:cNvSpPr>
          <p:nvPr/>
        </p:nvSpPr>
        <p:spPr bwMode="auto">
          <a:xfrm>
            <a:off x="4648200" y="4953000"/>
            <a:ext cx="3657600" cy="304800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4915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231" grpId="0" animBg="1"/>
      <p:bldP spid="180232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077200" cy="1295400"/>
          </a:xfrm>
        </p:spPr>
        <p:txBody>
          <a:bodyPr/>
          <a:lstStyle/>
          <a:p>
            <a:pPr eaLnBrk="1" hangingPunct="1"/>
            <a:r>
              <a:rPr lang="en-US" sz="3200" b="0"/>
              <a:t>Effect of fee treatment </a:t>
            </a:r>
            <a:br>
              <a:rPr lang="en-US" sz="3200" b="0"/>
            </a:br>
            <a:r>
              <a:rPr lang="en-US" sz="2400" b="0"/>
              <a:t>(</a:t>
            </a:r>
            <a:r>
              <a:rPr lang="en-US" sz="2400">
                <a:solidFill>
                  <a:schemeClr val="accent2"/>
                </a:solidFill>
              </a:rPr>
              <a:t>prospectus plus 1-page sheet highlighting fees</a:t>
            </a:r>
            <a:r>
              <a:rPr lang="en-US" sz="2400" b="0"/>
              <a:t>)</a:t>
            </a:r>
          </a:p>
        </p:txBody>
      </p:sp>
      <p:graphicFrame>
        <p:nvGraphicFramePr>
          <p:cNvPr id="6146" name="Object 3"/>
          <p:cNvGraphicFramePr>
            <a:graphicFrameLocks noChangeAspect="1"/>
          </p:cNvGraphicFramePr>
          <p:nvPr/>
        </p:nvGraphicFramePr>
        <p:xfrm>
          <a:off x="533400" y="1395413"/>
          <a:ext cx="8458200" cy="495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4693" name="Chart" r:id="rId4" imgW="7305913" imgH="4934117" progId="MSGraph.Chart.8">
                  <p:embed followColorScheme="full"/>
                </p:oleObj>
              </mc:Choice>
              <mc:Fallback>
                <p:oleObj name="Chart" r:id="rId4" imgW="7305913" imgH="4934117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395413"/>
                        <a:ext cx="8458200" cy="4956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0" y="6127750"/>
            <a:ext cx="48006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solidFill>
                  <a:srgbClr val="000000"/>
                </a:solidFill>
              </a:rPr>
              <a:t>t-tests: </a:t>
            </a:r>
          </a:p>
          <a:p>
            <a:r>
              <a:rPr lang="en-US" sz="1400">
                <a:solidFill>
                  <a:srgbClr val="000000"/>
                </a:solidFill>
              </a:rPr>
              <a:t>MBA: p=0.0000</a:t>
            </a:r>
          </a:p>
          <a:p>
            <a:r>
              <a:rPr lang="en-US" sz="1400">
                <a:solidFill>
                  <a:srgbClr val="000000"/>
                </a:solidFill>
              </a:rPr>
              <a:t>College: p=0.1451</a:t>
            </a: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2286000" y="5699125"/>
            <a:ext cx="609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>
                <a:solidFill>
                  <a:srgbClr val="000000"/>
                </a:solidFill>
              </a:rPr>
              <a:t>N = 83</a:t>
            </a: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4724400" y="5715000"/>
            <a:ext cx="609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>
                <a:solidFill>
                  <a:srgbClr val="000000"/>
                </a:solidFill>
              </a:rPr>
              <a:t>N = 30</a:t>
            </a: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5334000" y="5715000"/>
            <a:ext cx="609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>
                <a:solidFill>
                  <a:srgbClr val="000000"/>
                </a:solidFill>
              </a:rPr>
              <a:t>N = 29</a:t>
            </a:r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2971800" y="5715000"/>
            <a:ext cx="609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>
                <a:solidFill>
                  <a:srgbClr val="000000"/>
                </a:solidFill>
              </a:rPr>
              <a:t>N = 85</a:t>
            </a:r>
          </a:p>
        </p:txBody>
      </p:sp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3505200" y="4572000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rgbClr val="000000"/>
                </a:solidFill>
              </a:rPr>
              <a:t>**</a:t>
            </a:r>
          </a:p>
        </p:txBody>
      </p:sp>
      <p:sp>
        <p:nvSpPr>
          <p:cNvPr id="182282" name="Line 10"/>
          <p:cNvSpPr>
            <a:spLocks noChangeShapeType="1"/>
          </p:cNvSpPr>
          <p:nvPr/>
        </p:nvSpPr>
        <p:spPr bwMode="auto">
          <a:xfrm>
            <a:off x="1676400" y="3733800"/>
            <a:ext cx="5257800" cy="0"/>
          </a:xfrm>
          <a:prstGeom prst="line">
            <a:avLst/>
          </a:prstGeom>
          <a:noFill/>
          <a:ln w="9525">
            <a:solidFill>
              <a:schemeClr val="bg2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82283" name="Text Box 11"/>
          <p:cNvSpPr txBox="1">
            <a:spLocks noChangeArrowheads="1"/>
          </p:cNvSpPr>
          <p:nvPr/>
        </p:nvSpPr>
        <p:spPr bwMode="auto">
          <a:xfrm>
            <a:off x="4860925" y="6096000"/>
            <a:ext cx="32924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09999"/>
                </a:solidFill>
              </a:rPr>
              <a:t>10% of College treatment put all funds in minimum-fee fund</a:t>
            </a:r>
          </a:p>
        </p:txBody>
      </p:sp>
      <p:sp>
        <p:nvSpPr>
          <p:cNvPr id="182284" name="Text Box 12"/>
          <p:cNvSpPr txBox="1">
            <a:spLocks noChangeArrowheads="1"/>
          </p:cNvSpPr>
          <p:nvPr/>
        </p:nvSpPr>
        <p:spPr bwMode="auto">
          <a:xfrm>
            <a:off x="1752600" y="6096000"/>
            <a:ext cx="30638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 dirty="0">
                <a:solidFill>
                  <a:srgbClr val="009999"/>
                </a:solidFill>
              </a:rPr>
              <a:t>19% of MBA treatment put all funds in minimum-fee fund</a:t>
            </a:r>
          </a:p>
        </p:txBody>
      </p:sp>
    </p:spTree>
    <p:extLst>
      <p:ext uri="{BB962C8B-B14F-4D97-AF65-F5344CB8AC3E}">
        <p14:creationId xmlns:p14="http://schemas.microsoft.com/office/powerpoint/2010/main" val="401249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282" grpId="0" animBg="1"/>
      <p:bldP spid="182282" grpId="1" animBg="1"/>
      <p:bldP spid="182283" grpId="0"/>
      <p:bldP spid="182284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0"/>
              <a:t>Ranking of factor importance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8600" cy="4953000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200" u="sng"/>
              <a:t>MBA fee treatment</a:t>
            </a:r>
          </a:p>
          <a:p>
            <a:pPr marL="533400" indent="-533400" eaLnBrk="1" hangingPunct="1">
              <a:lnSpc>
                <a:spcPct val="90000"/>
              </a:lnSpc>
              <a:buClr>
                <a:schemeClr val="tx1"/>
              </a:buClr>
              <a:buFontTx/>
              <a:buAutoNum type="arabicPeriod"/>
            </a:pPr>
            <a:r>
              <a:rPr lang="en-US" sz="2200"/>
              <a:t>Fees</a:t>
            </a:r>
          </a:p>
          <a:p>
            <a:pPr marL="533400" indent="-533400" eaLnBrk="1" hangingPunct="1">
              <a:lnSpc>
                <a:spcPct val="90000"/>
              </a:lnSpc>
              <a:buClr>
                <a:schemeClr val="tx1"/>
              </a:buClr>
              <a:buFontTx/>
              <a:buAutoNum type="arabicPeriod"/>
            </a:pPr>
            <a:r>
              <a:rPr lang="en-US" sz="2200"/>
              <a:t>1-year performance</a:t>
            </a:r>
          </a:p>
          <a:p>
            <a:pPr marL="533400" indent="-533400" eaLnBrk="1" hangingPunct="1">
              <a:lnSpc>
                <a:spcPct val="90000"/>
              </a:lnSpc>
              <a:buClr>
                <a:schemeClr val="tx1"/>
              </a:buClr>
              <a:buFontTx/>
              <a:buAutoNum type="arabicPeriod"/>
            </a:pPr>
            <a:r>
              <a:rPr lang="en-US" sz="2200"/>
              <a:t>Performance since inception</a:t>
            </a:r>
            <a:endParaRPr lang="en-US" sz="2200" u="sng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200" u="sng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200" u="sng"/>
              <a:t>MBA controls</a:t>
            </a:r>
          </a:p>
          <a:p>
            <a:pPr marL="533400" indent="-533400" eaLnBrk="1" hangingPunct="1">
              <a:lnSpc>
                <a:spcPct val="90000"/>
              </a:lnSpc>
              <a:buClr>
                <a:schemeClr val="tx1"/>
              </a:buClr>
              <a:buFontTx/>
              <a:buAutoNum type="arabicPeriod"/>
            </a:pPr>
            <a:r>
              <a:rPr lang="en-US" sz="2200"/>
              <a:t>Fees</a:t>
            </a:r>
          </a:p>
          <a:p>
            <a:pPr marL="533400" indent="-533400" eaLnBrk="1" hangingPunct="1">
              <a:lnSpc>
                <a:spcPct val="90000"/>
              </a:lnSpc>
              <a:buClr>
                <a:schemeClr val="tx1"/>
              </a:buClr>
              <a:buFontTx/>
              <a:buAutoNum type="arabicPeriod"/>
            </a:pPr>
            <a:r>
              <a:rPr lang="en-US" sz="2200"/>
              <a:t>1-year performance</a:t>
            </a:r>
          </a:p>
          <a:p>
            <a:pPr marL="533400" indent="-533400" eaLnBrk="1" hangingPunct="1">
              <a:lnSpc>
                <a:spcPct val="90000"/>
              </a:lnSpc>
              <a:buClr>
                <a:schemeClr val="tx1"/>
              </a:buClr>
              <a:buFontTx/>
              <a:buAutoNum type="arabicPeriod"/>
            </a:pPr>
            <a:r>
              <a:rPr lang="en-US" sz="2200"/>
              <a:t>Performance since inception</a:t>
            </a:r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600200"/>
            <a:ext cx="4038600" cy="5029200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200" u="sng"/>
              <a:t>College fee treatment</a:t>
            </a:r>
          </a:p>
          <a:p>
            <a:pPr marL="533400" indent="-533400" eaLnBrk="1" hangingPunct="1">
              <a:lnSpc>
                <a:spcPct val="90000"/>
              </a:lnSpc>
              <a:buClr>
                <a:schemeClr val="tx1"/>
              </a:buClr>
              <a:buFontTx/>
              <a:buAutoNum type="arabicPeriod"/>
            </a:pPr>
            <a:r>
              <a:rPr lang="en-US" sz="2200"/>
              <a:t>Fees</a:t>
            </a:r>
          </a:p>
          <a:p>
            <a:pPr marL="533400" indent="-533400" eaLnBrk="1" hangingPunct="1">
              <a:lnSpc>
                <a:spcPct val="90000"/>
              </a:lnSpc>
              <a:buClr>
                <a:schemeClr val="tx1"/>
              </a:buClr>
              <a:buFontTx/>
              <a:buAutoNum type="arabicPeriod"/>
            </a:pPr>
            <a:r>
              <a:rPr lang="en-US" sz="2200"/>
              <a:t>1-year performance</a:t>
            </a:r>
          </a:p>
          <a:p>
            <a:pPr marL="533400" indent="-533400" eaLnBrk="1" hangingPunct="1">
              <a:lnSpc>
                <a:spcPct val="90000"/>
              </a:lnSpc>
              <a:buClr>
                <a:schemeClr val="tx1"/>
              </a:buClr>
              <a:buFontTx/>
              <a:buAutoNum type="arabicPeriod"/>
            </a:pPr>
            <a:r>
              <a:rPr lang="en-US" sz="2200"/>
              <a:t>Performance since inception</a:t>
            </a:r>
          </a:p>
          <a:p>
            <a:pPr marL="533400" indent="-533400" eaLnBrk="1" hangingPunct="1">
              <a:lnSpc>
                <a:spcPct val="90000"/>
              </a:lnSpc>
              <a:buClr>
                <a:schemeClr val="tx1"/>
              </a:buClr>
              <a:buFontTx/>
              <a:buAutoNum type="arabicPeriod"/>
            </a:pPr>
            <a:endParaRPr lang="en-US" sz="2200" u="sng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200" u="sng"/>
              <a:t>College controls</a:t>
            </a:r>
          </a:p>
          <a:p>
            <a:pPr marL="533400" indent="-533400" eaLnBrk="1" hangingPunct="1">
              <a:lnSpc>
                <a:spcPct val="90000"/>
              </a:lnSpc>
              <a:buClr>
                <a:schemeClr val="tx1"/>
              </a:buClr>
              <a:buFontTx/>
              <a:buAutoNum type="arabicPeriod"/>
            </a:pPr>
            <a:r>
              <a:rPr lang="en-US" sz="2200"/>
              <a:t>1-year performance</a:t>
            </a:r>
          </a:p>
          <a:p>
            <a:pPr marL="533400" indent="-533400" eaLnBrk="1" hangingPunct="1">
              <a:lnSpc>
                <a:spcPct val="90000"/>
              </a:lnSpc>
              <a:buClr>
                <a:schemeClr val="tx1"/>
              </a:buClr>
              <a:buFontTx/>
              <a:buAutoNum type="arabicPeriod"/>
            </a:pPr>
            <a:r>
              <a:rPr lang="en-US" sz="2200"/>
              <a:t>Performance since inception</a:t>
            </a:r>
          </a:p>
          <a:p>
            <a:pPr marL="533400" indent="-533400" eaLnBrk="1" hangingPunct="1">
              <a:lnSpc>
                <a:spcPct val="90000"/>
              </a:lnSpc>
              <a:buClr>
                <a:schemeClr val="tx1"/>
              </a:buClr>
              <a:buFontTx/>
              <a:buAutoNum type="arabicPeriod"/>
            </a:pPr>
            <a:r>
              <a:rPr lang="en-US" sz="2200"/>
              <a:t>Desire to diversify among funds</a:t>
            </a:r>
          </a:p>
        </p:txBody>
      </p:sp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4648200" y="1981200"/>
            <a:ext cx="1600200" cy="381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0966" name="Rectangle 6"/>
          <p:cNvSpPr>
            <a:spLocks noChangeArrowheads="1"/>
          </p:cNvSpPr>
          <p:nvPr/>
        </p:nvSpPr>
        <p:spPr bwMode="auto">
          <a:xfrm>
            <a:off x="533400" y="1981200"/>
            <a:ext cx="1676400" cy="381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0967" name="Rectangle 7"/>
          <p:cNvSpPr>
            <a:spLocks noChangeArrowheads="1"/>
          </p:cNvSpPr>
          <p:nvPr/>
        </p:nvSpPr>
        <p:spPr bwMode="auto">
          <a:xfrm>
            <a:off x="533400" y="4114800"/>
            <a:ext cx="1600200" cy="381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37000"/>
      </p:ext>
    </p:extLst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7543800" cy="1295400"/>
          </a:xfrm>
        </p:spPr>
        <p:txBody>
          <a:bodyPr/>
          <a:lstStyle/>
          <a:p>
            <a:pPr eaLnBrk="1" hangingPunct="1"/>
            <a:r>
              <a:rPr lang="en-US" sz="3200" b="0"/>
              <a:t>Returns treatment effect on</a:t>
            </a:r>
            <a:br>
              <a:rPr lang="en-US" sz="3200" b="0"/>
            </a:br>
            <a:r>
              <a:rPr lang="en-US" sz="3200" b="0"/>
              <a:t>average returns since inception</a:t>
            </a:r>
          </a:p>
        </p:txBody>
      </p:sp>
      <p:graphicFrame>
        <p:nvGraphicFramePr>
          <p:cNvPr id="7170" name="Object 3"/>
          <p:cNvGraphicFramePr>
            <a:graphicFrameLocks noChangeAspect="1"/>
          </p:cNvGraphicFramePr>
          <p:nvPr/>
        </p:nvGraphicFramePr>
        <p:xfrm>
          <a:off x="922338" y="1395413"/>
          <a:ext cx="7323137" cy="495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5717" name="Chart" r:id="rId4" imgW="7305913" imgH="4943618" progId="MSGraph.Chart.8">
                  <p:embed followColorScheme="full"/>
                </p:oleObj>
              </mc:Choice>
              <mc:Fallback>
                <p:oleObj name="Chart" r:id="rId4" imgW="7305913" imgH="4943618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2338" y="1395413"/>
                        <a:ext cx="7323137" cy="4956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2286000" y="5699125"/>
            <a:ext cx="609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>
                <a:solidFill>
                  <a:srgbClr val="000000"/>
                </a:solidFill>
              </a:rPr>
              <a:t>N = 83</a:t>
            </a: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4419600" y="5715000"/>
            <a:ext cx="609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>
                <a:solidFill>
                  <a:srgbClr val="000000"/>
                </a:solidFill>
              </a:rPr>
              <a:t>N = 30</a:t>
            </a: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5105400" y="5715000"/>
            <a:ext cx="609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>
                <a:solidFill>
                  <a:srgbClr val="000000"/>
                </a:solidFill>
              </a:rPr>
              <a:t>N = 28</a:t>
            </a: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2971800" y="5715000"/>
            <a:ext cx="609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>
                <a:solidFill>
                  <a:srgbClr val="000000"/>
                </a:solidFill>
              </a:rPr>
              <a:t>N = 84</a:t>
            </a:r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0" y="6096000"/>
            <a:ext cx="40386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solidFill>
                  <a:srgbClr val="000000"/>
                </a:solidFill>
              </a:rPr>
              <a:t>t-tests</a:t>
            </a:r>
          </a:p>
          <a:p>
            <a:r>
              <a:rPr lang="en-US" sz="1400">
                <a:solidFill>
                  <a:srgbClr val="000000"/>
                </a:solidFill>
              </a:rPr>
              <a:t>MBA: p=0.0055</a:t>
            </a:r>
          </a:p>
          <a:p>
            <a:r>
              <a:rPr lang="en-US" sz="1400">
                <a:solidFill>
                  <a:srgbClr val="000000"/>
                </a:solidFill>
              </a:rPr>
              <a:t>College: p=0.0000</a:t>
            </a:r>
          </a:p>
        </p:txBody>
      </p:sp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3413125" y="3429000"/>
            <a:ext cx="3968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rgbClr val="000000"/>
                </a:solidFill>
              </a:rPr>
              <a:t>**</a:t>
            </a:r>
          </a:p>
        </p:txBody>
      </p:sp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5546725" y="2971800"/>
            <a:ext cx="4730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rgbClr val="000000"/>
                </a:solidFill>
              </a:rPr>
              <a:t>**</a:t>
            </a:r>
          </a:p>
        </p:txBody>
      </p:sp>
    </p:spTree>
    <p:extLst>
      <p:ext uri="{BB962C8B-B14F-4D97-AF65-F5344CB8AC3E}">
        <p14:creationId xmlns:p14="http://schemas.microsoft.com/office/powerpoint/2010/main" val="3605597735"/>
      </p:ext>
    </p:extLst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28600"/>
            <a:ext cx="7543800" cy="1295400"/>
          </a:xfrm>
        </p:spPr>
        <p:txBody>
          <a:bodyPr/>
          <a:lstStyle/>
          <a:p>
            <a:pPr eaLnBrk="1" hangingPunct="1"/>
            <a:r>
              <a:rPr lang="en-US" sz="3200" b="0"/>
              <a:t>Returns treatment effect on fees</a:t>
            </a:r>
          </a:p>
        </p:txBody>
      </p:sp>
      <p:graphicFrame>
        <p:nvGraphicFramePr>
          <p:cNvPr id="8194" name="Object 3"/>
          <p:cNvGraphicFramePr>
            <a:graphicFrameLocks noChangeAspect="1"/>
          </p:cNvGraphicFramePr>
          <p:nvPr/>
        </p:nvGraphicFramePr>
        <p:xfrm>
          <a:off x="922338" y="1395413"/>
          <a:ext cx="7331075" cy="4633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6741" name="Chart" r:id="rId4" imgW="7305913" imgH="4943618" progId="MSGraph.Chart.8">
                  <p:embed followColorScheme="full"/>
                </p:oleObj>
              </mc:Choice>
              <mc:Fallback>
                <p:oleObj name="Chart" r:id="rId4" imgW="7305913" imgH="4943618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2338" y="1395413"/>
                        <a:ext cx="7331075" cy="46339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2209800" y="5410200"/>
            <a:ext cx="609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>
                <a:solidFill>
                  <a:srgbClr val="000000"/>
                </a:solidFill>
              </a:rPr>
              <a:t>N = 83</a:t>
            </a: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4419600" y="5426075"/>
            <a:ext cx="609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>
                <a:solidFill>
                  <a:srgbClr val="000000"/>
                </a:solidFill>
              </a:rPr>
              <a:t>N = 30</a:t>
            </a: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5029200" y="5426075"/>
            <a:ext cx="609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>
                <a:solidFill>
                  <a:srgbClr val="000000"/>
                </a:solidFill>
              </a:rPr>
              <a:t>N = 28</a:t>
            </a:r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2895600" y="5426075"/>
            <a:ext cx="609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>
                <a:solidFill>
                  <a:srgbClr val="000000"/>
                </a:solidFill>
              </a:rPr>
              <a:t>N = 84</a:t>
            </a:r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0" y="6096000"/>
            <a:ext cx="40386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solidFill>
                  <a:srgbClr val="000000"/>
                </a:solidFill>
              </a:rPr>
              <a:t>t-tests</a:t>
            </a:r>
          </a:p>
          <a:p>
            <a:r>
              <a:rPr lang="en-US" sz="1400">
                <a:solidFill>
                  <a:srgbClr val="000000"/>
                </a:solidFill>
              </a:rPr>
              <a:t>MBA: p=0.0813</a:t>
            </a:r>
          </a:p>
          <a:p>
            <a:r>
              <a:rPr lang="en-US" sz="1400">
                <a:solidFill>
                  <a:srgbClr val="000000"/>
                </a:solidFill>
              </a:rPr>
              <a:t>College: p=0.0008</a:t>
            </a:r>
          </a:p>
        </p:txBody>
      </p: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5470525" y="2743200"/>
            <a:ext cx="3968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rgbClr val="000000"/>
                </a:solidFill>
              </a:rPr>
              <a:t>**</a:t>
            </a:r>
          </a:p>
        </p:txBody>
      </p:sp>
      <p:sp>
        <p:nvSpPr>
          <p:cNvPr id="188426" name="Line 10"/>
          <p:cNvSpPr>
            <a:spLocks noChangeShapeType="1"/>
          </p:cNvSpPr>
          <p:nvPr/>
        </p:nvSpPr>
        <p:spPr bwMode="auto">
          <a:xfrm>
            <a:off x="1752600" y="3657600"/>
            <a:ext cx="4343400" cy="0"/>
          </a:xfrm>
          <a:prstGeom prst="line">
            <a:avLst/>
          </a:prstGeom>
          <a:noFill/>
          <a:ln w="9525">
            <a:solidFill>
              <a:schemeClr val="bg2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7697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426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0"/>
              <a:t>Ranking of factor importance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200" u="sng"/>
              <a:t>MBA return treatment</a:t>
            </a:r>
          </a:p>
          <a:p>
            <a:pPr marL="533400" indent="-533400" eaLnBrk="1" hangingPunct="1">
              <a:lnSpc>
                <a:spcPct val="80000"/>
              </a:lnSpc>
              <a:buClr>
                <a:schemeClr val="tx1"/>
              </a:buClr>
              <a:buFontTx/>
              <a:buAutoNum type="arabicPeriod"/>
            </a:pPr>
            <a:r>
              <a:rPr lang="en-US" sz="2200"/>
              <a:t>1-year performance</a:t>
            </a:r>
          </a:p>
          <a:p>
            <a:pPr marL="533400" indent="-533400" eaLnBrk="1" hangingPunct="1">
              <a:lnSpc>
                <a:spcPct val="80000"/>
              </a:lnSpc>
              <a:buClr>
                <a:schemeClr val="tx1"/>
              </a:buClr>
              <a:buFontTx/>
              <a:buAutoNum type="arabicPeriod"/>
            </a:pPr>
            <a:r>
              <a:rPr lang="en-US" sz="2200"/>
              <a:t>Performance since inception</a:t>
            </a:r>
          </a:p>
          <a:p>
            <a:pPr marL="533400" indent="-533400" eaLnBrk="1" hangingPunct="1">
              <a:lnSpc>
                <a:spcPct val="80000"/>
              </a:lnSpc>
              <a:buClr>
                <a:schemeClr val="tx1"/>
              </a:buClr>
              <a:buFontTx/>
              <a:buAutoNum type="arabicPeriod"/>
            </a:pPr>
            <a:r>
              <a:rPr lang="en-US" sz="2200"/>
              <a:t>Fees</a:t>
            </a:r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200" u="sng"/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200" u="sng"/>
              <a:t>MBA controls</a:t>
            </a:r>
          </a:p>
          <a:p>
            <a:pPr marL="533400" indent="-533400" eaLnBrk="1" hangingPunct="1">
              <a:lnSpc>
                <a:spcPct val="80000"/>
              </a:lnSpc>
              <a:buClr>
                <a:schemeClr val="tx1"/>
              </a:buClr>
              <a:buFontTx/>
              <a:buAutoNum type="arabicPeriod"/>
            </a:pPr>
            <a:r>
              <a:rPr lang="en-US" sz="2200"/>
              <a:t>Fees</a:t>
            </a:r>
          </a:p>
          <a:p>
            <a:pPr marL="533400" indent="-533400" eaLnBrk="1" hangingPunct="1">
              <a:lnSpc>
                <a:spcPct val="80000"/>
              </a:lnSpc>
              <a:buClr>
                <a:schemeClr val="tx1"/>
              </a:buClr>
              <a:buFontTx/>
              <a:buAutoNum type="arabicPeriod"/>
            </a:pPr>
            <a:r>
              <a:rPr lang="en-US" sz="2200"/>
              <a:t>1-year performance</a:t>
            </a:r>
          </a:p>
          <a:p>
            <a:pPr marL="533400" indent="-533400" eaLnBrk="1" hangingPunct="1">
              <a:lnSpc>
                <a:spcPct val="80000"/>
              </a:lnSpc>
              <a:buClr>
                <a:schemeClr val="tx1"/>
              </a:buClr>
              <a:buFontTx/>
              <a:buAutoNum type="arabicPeriod"/>
            </a:pPr>
            <a:r>
              <a:rPr lang="en-US" sz="2200"/>
              <a:t>Performance since inception</a:t>
            </a:r>
          </a:p>
          <a:p>
            <a:pPr marL="533400" indent="-533400" eaLnBrk="1" hangingPunct="1">
              <a:lnSpc>
                <a:spcPct val="80000"/>
              </a:lnSpc>
              <a:buClr>
                <a:schemeClr val="tx1"/>
              </a:buClr>
              <a:buFontTx/>
              <a:buAutoNum type="arabicPeriod"/>
            </a:pPr>
            <a:endParaRPr lang="en-US" sz="2200"/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200" u="sng"/>
              <a:t>College return treatment</a:t>
            </a:r>
          </a:p>
          <a:p>
            <a:pPr marL="533400" indent="-533400" eaLnBrk="1" hangingPunct="1">
              <a:lnSpc>
                <a:spcPct val="80000"/>
              </a:lnSpc>
              <a:buClr>
                <a:schemeClr val="tx1"/>
              </a:buClr>
              <a:buFontTx/>
              <a:buAutoNum type="arabicPeriod"/>
            </a:pPr>
            <a:r>
              <a:rPr lang="en-US" sz="2200"/>
              <a:t>Performance since inception</a:t>
            </a:r>
          </a:p>
          <a:p>
            <a:pPr marL="533400" indent="-533400" eaLnBrk="1" hangingPunct="1">
              <a:lnSpc>
                <a:spcPct val="80000"/>
              </a:lnSpc>
              <a:buClr>
                <a:schemeClr val="tx1"/>
              </a:buClr>
              <a:buFontTx/>
              <a:buAutoNum type="arabicPeriod"/>
            </a:pPr>
            <a:r>
              <a:rPr lang="en-US" sz="2200"/>
              <a:t>1-year performance</a:t>
            </a:r>
          </a:p>
          <a:p>
            <a:pPr marL="533400" indent="-533400" eaLnBrk="1" hangingPunct="1">
              <a:lnSpc>
                <a:spcPct val="80000"/>
              </a:lnSpc>
              <a:buClr>
                <a:schemeClr val="tx1"/>
              </a:buClr>
              <a:buFontTx/>
              <a:buAutoNum type="arabicPeriod"/>
            </a:pPr>
            <a:r>
              <a:rPr lang="en-US" sz="2200"/>
              <a:t>Desire to diversify among funds</a:t>
            </a:r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200" u="sng"/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200" u="sng"/>
              <a:t>College controls</a:t>
            </a:r>
          </a:p>
          <a:p>
            <a:pPr marL="533400" indent="-533400" eaLnBrk="1" hangingPunct="1">
              <a:lnSpc>
                <a:spcPct val="80000"/>
              </a:lnSpc>
              <a:buClr>
                <a:schemeClr val="tx1"/>
              </a:buClr>
              <a:buFontTx/>
              <a:buAutoNum type="arabicPeriod"/>
            </a:pPr>
            <a:r>
              <a:rPr lang="en-US" sz="2200"/>
              <a:t>1-year performance</a:t>
            </a:r>
          </a:p>
          <a:p>
            <a:pPr marL="533400" indent="-533400" eaLnBrk="1" hangingPunct="1">
              <a:lnSpc>
                <a:spcPct val="80000"/>
              </a:lnSpc>
              <a:buClr>
                <a:schemeClr val="tx1"/>
              </a:buClr>
              <a:buFontTx/>
              <a:buAutoNum type="arabicPeriod"/>
            </a:pPr>
            <a:r>
              <a:rPr lang="en-US" sz="2200"/>
              <a:t>Performance since inception</a:t>
            </a:r>
          </a:p>
          <a:p>
            <a:pPr marL="533400" indent="-533400" eaLnBrk="1" hangingPunct="1">
              <a:lnSpc>
                <a:spcPct val="80000"/>
              </a:lnSpc>
              <a:buClr>
                <a:schemeClr val="tx1"/>
              </a:buClr>
              <a:buFontTx/>
              <a:buAutoNum type="arabicPeriod"/>
            </a:pPr>
            <a:r>
              <a:rPr lang="en-US" sz="2200"/>
              <a:t>Desire to diversify among funds</a:t>
            </a: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4648200" y="4572000"/>
            <a:ext cx="3276600" cy="6858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4648200" y="2057400"/>
            <a:ext cx="3276600" cy="6096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457200" y="2362200"/>
            <a:ext cx="3276600" cy="6096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457200" y="4648200"/>
            <a:ext cx="3276600" cy="6858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307203"/>
      </p:ext>
    </p:extLst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7543800" cy="1295400"/>
          </a:xfrm>
        </p:spPr>
        <p:txBody>
          <a:bodyPr/>
          <a:lstStyle/>
          <a:p>
            <a:pPr eaLnBrk="1" hangingPunct="1"/>
            <a:r>
              <a:rPr lang="en-US" sz="3200" b="0"/>
              <a:t>Lack of confidence and fees</a:t>
            </a:r>
            <a:br>
              <a:rPr lang="en-US" sz="3200" b="0"/>
            </a:br>
            <a:r>
              <a:rPr lang="en-US" sz="2400" b="0"/>
              <a:t>(all revealed preferences are not created equal)</a:t>
            </a:r>
          </a:p>
        </p:txBody>
      </p:sp>
      <p:graphicFrame>
        <p:nvGraphicFramePr>
          <p:cNvPr id="9218" name="Object 3"/>
          <p:cNvGraphicFramePr>
            <a:graphicFrameLocks noChangeAspect="1"/>
          </p:cNvGraphicFramePr>
          <p:nvPr/>
        </p:nvGraphicFramePr>
        <p:xfrm>
          <a:off x="922338" y="1395413"/>
          <a:ext cx="7323137" cy="495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7765" name="Chart" r:id="rId4" imgW="7305913" imgH="4972121" progId="MSGraph.Chart.8">
                  <p:embed followColorScheme="full"/>
                </p:oleObj>
              </mc:Choice>
              <mc:Fallback>
                <p:oleObj name="Chart" r:id="rId4" imgW="7305913" imgH="4972121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2338" y="1395413"/>
                        <a:ext cx="7323137" cy="4956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2362200" y="5699125"/>
            <a:ext cx="609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900">
                <a:solidFill>
                  <a:srgbClr val="000000"/>
                </a:solidFill>
              </a:rPr>
              <a:t>N = 64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4419600" y="5699125"/>
            <a:ext cx="609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900">
                <a:solidFill>
                  <a:srgbClr val="000000"/>
                </a:solidFill>
              </a:rPr>
              <a:t>N = 46</a:t>
            </a: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4953000" y="5699125"/>
            <a:ext cx="609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900">
                <a:solidFill>
                  <a:srgbClr val="000000"/>
                </a:solidFill>
              </a:rPr>
              <a:t>N = 36</a:t>
            </a: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2819400" y="5699125"/>
            <a:ext cx="609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900">
                <a:solidFill>
                  <a:srgbClr val="000000"/>
                </a:solidFill>
              </a:rPr>
              <a:t>N = 136</a:t>
            </a:r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0" y="6340475"/>
            <a:ext cx="54102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solidFill>
                  <a:srgbClr val="000000"/>
                </a:solidFill>
              </a:rPr>
              <a:t>t-tests: MBA 1 vs. 2, p=0.2013; MBA 1 vs. 3, p=0.0479; </a:t>
            </a:r>
          </a:p>
          <a:p>
            <a:r>
              <a:rPr lang="en-US" sz="1400">
                <a:solidFill>
                  <a:srgbClr val="000000"/>
                </a:solidFill>
              </a:rPr>
              <a:t>College 1 vs. 2, p=0.2864; College 1 vs. 3, p=0.3335</a:t>
            </a:r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3352800" y="5699125"/>
            <a:ext cx="609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900">
                <a:solidFill>
                  <a:srgbClr val="000000"/>
                </a:solidFill>
              </a:rPr>
              <a:t>N = 50</a:t>
            </a:r>
          </a:p>
        </p:txBody>
      </p:sp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5410200" y="5699125"/>
            <a:ext cx="609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900">
                <a:solidFill>
                  <a:srgbClr val="000000"/>
                </a:solidFill>
              </a:rPr>
              <a:t>N = 5</a:t>
            </a:r>
          </a:p>
        </p:txBody>
      </p:sp>
      <p:sp>
        <p:nvSpPr>
          <p:cNvPr id="9227" name="Text Box 11"/>
          <p:cNvSpPr txBox="1">
            <a:spLocks noChangeArrowheads="1"/>
          </p:cNvSpPr>
          <p:nvPr/>
        </p:nvSpPr>
        <p:spPr bwMode="auto">
          <a:xfrm>
            <a:off x="3641725" y="4495800"/>
            <a:ext cx="3968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rgbClr val="000000"/>
                </a:solidFill>
              </a:rPr>
              <a:t>*</a:t>
            </a:r>
          </a:p>
        </p:txBody>
      </p:sp>
      <p:sp>
        <p:nvSpPr>
          <p:cNvPr id="192524" name="Line 12"/>
          <p:cNvSpPr>
            <a:spLocks noChangeShapeType="1"/>
          </p:cNvSpPr>
          <p:nvPr/>
        </p:nvSpPr>
        <p:spPr bwMode="auto">
          <a:xfrm>
            <a:off x="2057400" y="4267200"/>
            <a:ext cx="4191000" cy="0"/>
          </a:xfrm>
          <a:prstGeom prst="line">
            <a:avLst/>
          </a:prstGeom>
          <a:noFill/>
          <a:ln w="9525">
            <a:solidFill>
              <a:schemeClr val="bg2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6771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5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/>
              <a:t>Assessing Literacy: Risk Diversification</a:t>
            </a:r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4835525"/>
          </a:xfrm>
        </p:spPr>
        <p:txBody>
          <a:bodyPr/>
          <a:lstStyle/>
          <a:p>
            <a:pPr marL="166688" indent="-166688">
              <a:buClr>
                <a:schemeClr val="tx1"/>
              </a:buClr>
              <a:buSzPct val="95000"/>
              <a:buFont typeface="Wingdings" panose="05000000000000000000" pitchFamily="2" charset="2"/>
              <a:buNone/>
            </a:pPr>
            <a:r>
              <a:rPr lang="en-US" altLang="en-US" u="sng">
                <a:solidFill>
                  <a:srgbClr val="FF0000"/>
                </a:solidFill>
              </a:rPr>
              <a:t>Risk Diversification</a:t>
            </a:r>
          </a:p>
          <a:p>
            <a:pPr marL="166688" indent="-166688">
              <a:buClr>
                <a:schemeClr val="tx1"/>
              </a:buClr>
              <a:buSzPct val="95000"/>
              <a:buFont typeface="Wingdings" panose="05000000000000000000" pitchFamily="2" charset="2"/>
              <a:buNone/>
            </a:pPr>
            <a:r>
              <a:rPr lang="en-US" altLang="en-US"/>
              <a:t>“Do you think the following statement is true or false? Buying a single company stock usually provides a safer return than a stock mutual fund.”</a:t>
            </a:r>
          </a:p>
          <a:p>
            <a:pPr marL="1652588" lvl="2" indent="-419100">
              <a:buClr>
                <a:schemeClr val="tx1"/>
              </a:buClr>
              <a:buSzPct val="95000"/>
              <a:buFont typeface="Wingdings" panose="05000000000000000000" pitchFamily="2" charset="2"/>
              <a:buNone/>
            </a:pPr>
            <a:r>
              <a:rPr lang="en-US" altLang="en-US"/>
              <a:t>i) True;</a:t>
            </a:r>
          </a:p>
          <a:p>
            <a:pPr marL="1652588" lvl="2" indent="-419100">
              <a:buClr>
                <a:schemeClr val="tx1"/>
              </a:buClr>
              <a:buSzPct val="95000"/>
              <a:buFont typeface="Wingdings" panose="05000000000000000000" pitchFamily="2" charset="2"/>
              <a:buNone/>
            </a:pPr>
            <a:r>
              <a:rPr lang="en-US" altLang="en-US">
                <a:solidFill>
                  <a:srgbClr val="FF0000"/>
                </a:solidFill>
              </a:rPr>
              <a:t>ii) False;</a:t>
            </a:r>
            <a:r>
              <a:rPr lang="en-US" altLang="en-US"/>
              <a:t> </a:t>
            </a:r>
          </a:p>
          <a:p>
            <a:pPr marL="1652588" lvl="2" indent="-419100">
              <a:buClr>
                <a:schemeClr val="tx1"/>
              </a:buClr>
              <a:buSzPct val="95000"/>
              <a:buFont typeface="Wingdings" panose="05000000000000000000" pitchFamily="2" charset="2"/>
              <a:buNone/>
            </a:pPr>
            <a:r>
              <a:rPr lang="en-US" altLang="en-US"/>
              <a:t>iii) DK; </a:t>
            </a:r>
          </a:p>
          <a:p>
            <a:pPr marL="1652588" lvl="2" indent="-419100">
              <a:buClr>
                <a:schemeClr val="tx1"/>
              </a:buClr>
              <a:buSzPct val="95000"/>
              <a:buFont typeface="Wingdings" panose="05000000000000000000" pitchFamily="2" charset="2"/>
              <a:buNone/>
            </a:pPr>
            <a:r>
              <a:rPr lang="en-US" altLang="en-US"/>
              <a:t>iv) Refuse to answer.</a:t>
            </a:r>
          </a:p>
        </p:txBody>
      </p:sp>
    </p:spTree>
    <p:extLst>
      <p:ext uri="{BB962C8B-B14F-4D97-AF65-F5344CB8AC3E}">
        <p14:creationId xmlns:p14="http://schemas.microsoft.com/office/powerpoint/2010/main" val="343612953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45820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dirty="0"/>
              <a:t>Subjects allocate $10,000 among four funds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/>
              <a:t>No variation in underlying returns (excluding fees)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/>
              <a:t>Choose among S&amp;P 500 index funds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/>
              <a:t>Unbundle services from returns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i="1" dirty="0"/>
              <a:t>Experimenters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dirty="0"/>
              <a:t>pay out portfolio returns, so no access to investment company services</a:t>
            </a:r>
          </a:p>
        </p:txBody>
      </p:sp>
      <p:sp>
        <p:nvSpPr>
          <p:cNvPr id="37891" name="Text Box 4"/>
          <p:cNvSpPr txBox="1">
            <a:spLocks noChangeArrowheads="1"/>
          </p:cNvSpPr>
          <p:nvPr/>
        </p:nvSpPr>
        <p:spPr bwMode="auto">
          <a:xfrm>
            <a:off x="365125" y="228600"/>
            <a:ext cx="7404591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</a:rPr>
              <a:t>Financial illiteracy in mutual fund choice</a:t>
            </a:r>
            <a:br>
              <a:rPr lang="en-US" sz="3200" dirty="0">
                <a:solidFill>
                  <a:srgbClr val="000000"/>
                </a:solidFill>
              </a:rPr>
            </a:br>
            <a:r>
              <a:rPr lang="en-US" sz="2400" dirty="0">
                <a:solidFill>
                  <a:srgbClr val="000000"/>
                </a:solidFill>
              </a:rPr>
              <a:t>Choi, </a:t>
            </a:r>
            <a:r>
              <a:rPr lang="en-US" sz="2400" dirty="0" err="1">
                <a:solidFill>
                  <a:srgbClr val="000000"/>
                </a:solidFill>
              </a:rPr>
              <a:t>Laibson</a:t>
            </a:r>
            <a:r>
              <a:rPr lang="en-US" sz="2400" dirty="0">
                <a:solidFill>
                  <a:srgbClr val="000000"/>
                </a:solidFill>
              </a:rPr>
              <a:t>, </a:t>
            </a:r>
            <a:r>
              <a:rPr lang="en-US" sz="2400" dirty="0" err="1">
                <a:solidFill>
                  <a:srgbClr val="000000"/>
                </a:solidFill>
              </a:rPr>
              <a:t>Madrian</a:t>
            </a:r>
            <a:r>
              <a:rPr lang="en-US" sz="2400" dirty="0">
                <a:solidFill>
                  <a:srgbClr val="000000"/>
                </a:solidFill>
              </a:rPr>
              <a:t> (2011)</a:t>
            </a:r>
          </a:p>
        </p:txBody>
      </p:sp>
    </p:spTree>
    <p:extLst>
      <p:ext uri="{BB962C8B-B14F-4D97-AF65-F5344CB8AC3E}">
        <p14:creationId xmlns:p14="http://schemas.microsoft.com/office/powerpoint/2010/main" val="184270205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69BA480-62B3-4337-8BBB-5D3CF00BC0A7}" type="slidenum">
              <a:rPr lang="en-US" alt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pPr/>
              <a:t>61</a:t>
            </a:fld>
            <a:endParaRPr lang="en-US" alt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382000" cy="1295400"/>
          </a:xfrm>
        </p:spPr>
        <p:txBody>
          <a:bodyPr/>
          <a:lstStyle/>
          <a:p>
            <a:pPr eaLnBrk="1" hangingPunct="1"/>
            <a:r>
              <a:rPr lang="en-US" sz="3600" dirty="0"/>
              <a:t>We conducted one version with Harvard staff as subjects</a:t>
            </a:r>
          </a:p>
        </p:txBody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81238"/>
            <a:ext cx="8342313" cy="4805362"/>
          </a:xfrm>
        </p:spPr>
        <p:txBody>
          <a:bodyPr/>
          <a:lstStyle/>
          <a:p>
            <a:pPr marL="457200" indent="-457200" eaLnBrk="1" hangingPunct="1"/>
            <a:r>
              <a:rPr lang="en-US" dirty="0"/>
              <a:t>400 subjects (administrators, faculty assistants, technical personal, but not faculty)</a:t>
            </a:r>
          </a:p>
          <a:p>
            <a:pPr marL="457200" indent="-457200" eaLnBrk="1" hangingPunct="1"/>
            <a:r>
              <a:rPr lang="en-US" dirty="0"/>
              <a:t>We give </a:t>
            </a:r>
            <a:r>
              <a:rPr lang="en-US" b="1" dirty="0">
                <a:solidFill>
                  <a:schemeClr val="tx2"/>
                </a:solidFill>
              </a:rPr>
              <a:t>every</a:t>
            </a:r>
            <a:r>
              <a:rPr lang="en-US" dirty="0"/>
              <a:t> one of our subjects $10,000 and rewarded them with any gains on their investment</a:t>
            </a:r>
          </a:p>
          <a:p>
            <a:pPr marL="749300" lvl="1" indent="-457200" eaLnBrk="1" hangingPunct="1"/>
            <a:r>
              <a:rPr lang="en-US" dirty="0"/>
              <a:t>$4,000,000 short position in stock market</a:t>
            </a:r>
          </a:p>
          <a:p>
            <a:pPr marL="457200" indent="-457200"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653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6FD029D-C96F-411D-A8AF-4F62DA068B2E}" type="slidenum">
              <a:rPr lang="en-US" alt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pPr/>
              <a:t>62</a:t>
            </a:fld>
            <a:endParaRPr lang="en-US" alt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10242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552450" y="1295400"/>
          <a:ext cx="6705600" cy="457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89" name="Chart" r:id="rId4" imgW="4562551" imgH="2219249" progId="Excel.Sheet.8">
                  <p:embed/>
                </p:oleObj>
              </mc:Choice>
              <mc:Fallback>
                <p:oleObj name="Chart" r:id="rId4" imgW="4562551" imgH="2219249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450" y="1295400"/>
                        <a:ext cx="6705600" cy="457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4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7543800" cy="1295400"/>
          </a:xfrm>
          <a:noFill/>
        </p:spPr>
        <p:txBody>
          <a:bodyPr/>
          <a:lstStyle/>
          <a:p>
            <a:pPr eaLnBrk="1" hangingPunct="1"/>
            <a:r>
              <a:rPr lang="en-US"/>
              <a:t>Data from Harvard Staff</a:t>
            </a:r>
          </a:p>
        </p:txBody>
      </p:sp>
      <p:sp>
        <p:nvSpPr>
          <p:cNvPr id="10245" name="Text Box 4"/>
          <p:cNvSpPr txBox="1">
            <a:spLocks noChangeArrowheads="1"/>
          </p:cNvSpPr>
          <p:nvPr/>
        </p:nvSpPr>
        <p:spPr bwMode="auto">
          <a:xfrm>
            <a:off x="2019300" y="2016125"/>
            <a:ext cx="220027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eaLnBrk="0" hangingPunct="0"/>
            <a:r>
              <a:rPr lang="en-US" sz="2000" b="1">
                <a:solidFill>
                  <a:srgbClr val="CC9900"/>
                </a:solidFill>
              </a:rPr>
              <a:t>Control Treatment</a:t>
            </a:r>
          </a:p>
        </p:txBody>
      </p:sp>
      <p:sp>
        <p:nvSpPr>
          <p:cNvPr id="225286" name="Text Box 6"/>
          <p:cNvSpPr txBox="1">
            <a:spLocks noChangeArrowheads="1"/>
          </p:cNvSpPr>
          <p:nvPr/>
        </p:nvSpPr>
        <p:spPr bwMode="auto">
          <a:xfrm>
            <a:off x="1743075" y="5341938"/>
            <a:ext cx="285115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>
                <a:solidFill>
                  <a:srgbClr val="000000"/>
                </a:solidFill>
              </a:rPr>
              <a:t>3% of Harvard staff</a:t>
            </a:r>
          </a:p>
          <a:p>
            <a:pPr algn="ctr"/>
            <a:r>
              <a:rPr lang="en-US" sz="2000" b="1">
                <a:solidFill>
                  <a:srgbClr val="000000"/>
                </a:solidFill>
              </a:rPr>
              <a:t>in Control Treatment </a:t>
            </a:r>
          </a:p>
          <a:p>
            <a:pPr algn="ctr"/>
            <a:r>
              <a:rPr lang="en-US" sz="2000" b="1">
                <a:solidFill>
                  <a:srgbClr val="000000"/>
                </a:solidFill>
              </a:rPr>
              <a:t>put all $$$</a:t>
            </a:r>
          </a:p>
          <a:p>
            <a:pPr algn="ctr"/>
            <a:r>
              <a:rPr lang="en-US" sz="2000" b="1">
                <a:solidFill>
                  <a:srgbClr val="000000"/>
                </a:solidFill>
              </a:rPr>
              <a:t>in low-cost fund</a:t>
            </a:r>
          </a:p>
        </p:txBody>
      </p:sp>
      <p:sp>
        <p:nvSpPr>
          <p:cNvPr id="10250" name="Rectangle 9"/>
          <p:cNvSpPr>
            <a:spLocks noChangeArrowheads="1"/>
          </p:cNvSpPr>
          <p:nvPr/>
        </p:nvSpPr>
        <p:spPr bwMode="auto">
          <a:xfrm>
            <a:off x="2590800" y="2514600"/>
            <a:ext cx="1066800" cy="2667000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251" name="Text Box 10"/>
          <p:cNvSpPr txBox="1">
            <a:spLocks noChangeArrowheads="1"/>
          </p:cNvSpPr>
          <p:nvPr/>
        </p:nvSpPr>
        <p:spPr bwMode="auto">
          <a:xfrm>
            <a:off x="2743200" y="2590800"/>
            <a:ext cx="679450" cy="365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eaLnBrk="0" hangingPunct="0"/>
            <a:r>
              <a:rPr lang="en-US" sz="2400" b="1">
                <a:solidFill>
                  <a:srgbClr val="000000"/>
                </a:solidFill>
              </a:rPr>
              <a:t>$518</a:t>
            </a:r>
          </a:p>
        </p:txBody>
      </p:sp>
      <p:sp>
        <p:nvSpPr>
          <p:cNvPr id="225292" name="Text Box 12"/>
          <p:cNvSpPr txBox="1">
            <a:spLocks noChangeArrowheads="1"/>
          </p:cNvSpPr>
          <p:nvPr/>
        </p:nvSpPr>
        <p:spPr bwMode="auto">
          <a:xfrm>
            <a:off x="7140575" y="2740025"/>
            <a:ext cx="1455738" cy="14605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400">
                <a:solidFill>
                  <a:srgbClr val="808080"/>
                </a:solidFill>
              </a:rPr>
              <a:t>Fees from </a:t>
            </a:r>
          </a:p>
          <a:p>
            <a:pPr eaLnBrk="0" hangingPunct="0"/>
            <a:r>
              <a:rPr lang="en-US" sz="2400">
                <a:solidFill>
                  <a:srgbClr val="808080"/>
                </a:solidFill>
              </a:rPr>
              <a:t>random </a:t>
            </a:r>
          </a:p>
          <a:p>
            <a:pPr eaLnBrk="0" hangingPunct="0"/>
            <a:r>
              <a:rPr lang="en-US" sz="2400">
                <a:solidFill>
                  <a:srgbClr val="808080"/>
                </a:solidFill>
              </a:rPr>
              <a:t>allocation</a:t>
            </a:r>
          </a:p>
          <a:p>
            <a:pPr eaLnBrk="0" hangingPunct="0"/>
            <a:r>
              <a:rPr lang="en-US" sz="2400">
                <a:solidFill>
                  <a:srgbClr val="808080"/>
                </a:solidFill>
              </a:rPr>
              <a:t>$431</a:t>
            </a:r>
          </a:p>
        </p:txBody>
      </p:sp>
      <p:sp>
        <p:nvSpPr>
          <p:cNvPr id="2" name="Rectangle 1"/>
          <p:cNvSpPr/>
          <p:nvPr/>
        </p:nvSpPr>
        <p:spPr>
          <a:xfrm>
            <a:off x="4800600" y="2514600"/>
            <a:ext cx="1752600" cy="2667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25291" name="Line 11"/>
          <p:cNvSpPr>
            <a:spLocks noChangeShapeType="1"/>
          </p:cNvSpPr>
          <p:nvPr/>
        </p:nvSpPr>
        <p:spPr bwMode="auto">
          <a:xfrm>
            <a:off x="1944688" y="3490913"/>
            <a:ext cx="5065712" cy="14287"/>
          </a:xfrm>
          <a:prstGeom prst="line">
            <a:avLst/>
          </a:prstGeom>
          <a:noFill/>
          <a:ln w="57150">
            <a:solidFill>
              <a:schemeClr val="bg2"/>
            </a:solidFill>
            <a:prstDash val="dash"/>
            <a:round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094730"/>
      </p:ext>
    </p:extLst>
  </p:cSld>
  <p:clrMapOvr>
    <a:masterClrMapping/>
  </p:clrMapOvr>
  <p:transition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6FD029D-C96F-411D-A8AF-4F62DA068B2E}" type="slidenum">
              <a:rPr lang="en-US" alt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pPr/>
              <a:t>63</a:t>
            </a:fld>
            <a:endParaRPr lang="en-US" alt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10242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552450" y="1295400"/>
          <a:ext cx="6705600" cy="457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813" name="Chart" r:id="rId4" imgW="4562551" imgH="2219249" progId="Excel.Sheet.8">
                  <p:embed/>
                </p:oleObj>
              </mc:Choice>
              <mc:Fallback>
                <p:oleObj name="Chart" r:id="rId4" imgW="4562551" imgH="2219249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450" y="1295400"/>
                        <a:ext cx="6705600" cy="457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4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7543800" cy="1295400"/>
          </a:xfrm>
          <a:noFill/>
        </p:spPr>
        <p:txBody>
          <a:bodyPr/>
          <a:lstStyle/>
          <a:p>
            <a:pPr eaLnBrk="1" hangingPunct="1"/>
            <a:r>
              <a:rPr lang="en-US"/>
              <a:t>Data from Harvard Staff</a:t>
            </a:r>
          </a:p>
        </p:txBody>
      </p:sp>
      <p:sp>
        <p:nvSpPr>
          <p:cNvPr id="10245" name="Text Box 4"/>
          <p:cNvSpPr txBox="1">
            <a:spLocks noChangeArrowheads="1"/>
          </p:cNvSpPr>
          <p:nvPr/>
        </p:nvSpPr>
        <p:spPr bwMode="auto">
          <a:xfrm>
            <a:off x="2019300" y="2016125"/>
            <a:ext cx="220027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eaLnBrk="0" hangingPunct="0"/>
            <a:r>
              <a:rPr lang="en-US" sz="2000" b="1">
                <a:solidFill>
                  <a:srgbClr val="CC9900"/>
                </a:solidFill>
              </a:rPr>
              <a:t>Control Treatment</a:t>
            </a:r>
          </a:p>
        </p:txBody>
      </p:sp>
      <p:sp>
        <p:nvSpPr>
          <p:cNvPr id="10246" name="Text Box 5"/>
          <p:cNvSpPr txBox="1">
            <a:spLocks noChangeArrowheads="1"/>
          </p:cNvSpPr>
          <p:nvPr/>
        </p:nvSpPr>
        <p:spPr bwMode="auto">
          <a:xfrm>
            <a:off x="4770438" y="2314575"/>
            <a:ext cx="1735137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eaLnBrk="0" hangingPunct="0"/>
            <a:r>
              <a:rPr lang="en-US" sz="2000" b="1">
                <a:solidFill>
                  <a:srgbClr val="008000"/>
                </a:solidFill>
              </a:rPr>
              <a:t>Fee Treatment</a:t>
            </a:r>
          </a:p>
        </p:txBody>
      </p:sp>
      <p:sp>
        <p:nvSpPr>
          <p:cNvPr id="225286" name="Text Box 6"/>
          <p:cNvSpPr txBox="1">
            <a:spLocks noChangeArrowheads="1"/>
          </p:cNvSpPr>
          <p:nvPr/>
        </p:nvSpPr>
        <p:spPr bwMode="auto">
          <a:xfrm>
            <a:off x="1743075" y="5341938"/>
            <a:ext cx="285115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>
                <a:solidFill>
                  <a:srgbClr val="000000"/>
                </a:solidFill>
              </a:rPr>
              <a:t>3% of Harvard staff</a:t>
            </a:r>
          </a:p>
          <a:p>
            <a:pPr algn="ctr"/>
            <a:r>
              <a:rPr lang="en-US" sz="2000" b="1">
                <a:solidFill>
                  <a:srgbClr val="000000"/>
                </a:solidFill>
              </a:rPr>
              <a:t>in Control Treatment </a:t>
            </a:r>
          </a:p>
          <a:p>
            <a:pPr algn="ctr"/>
            <a:r>
              <a:rPr lang="en-US" sz="2000" b="1">
                <a:solidFill>
                  <a:srgbClr val="000000"/>
                </a:solidFill>
              </a:rPr>
              <a:t>put all $$$</a:t>
            </a:r>
          </a:p>
          <a:p>
            <a:pPr algn="ctr"/>
            <a:r>
              <a:rPr lang="en-US" sz="2000" b="1">
                <a:solidFill>
                  <a:srgbClr val="000000"/>
                </a:solidFill>
              </a:rPr>
              <a:t>in low-cost fund</a:t>
            </a:r>
          </a:p>
        </p:txBody>
      </p:sp>
      <p:sp>
        <p:nvSpPr>
          <p:cNvPr id="225287" name="Text Box 7"/>
          <p:cNvSpPr txBox="1">
            <a:spLocks noChangeArrowheads="1"/>
          </p:cNvSpPr>
          <p:nvPr/>
        </p:nvSpPr>
        <p:spPr bwMode="auto">
          <a:xfrm>
            <a:off x="4376738" y="5337175"/>
            <a:ext cx="285115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>
                <a:solidFill>
                  <a:srgbClr val="000000"/>
                </a:solidFill>
              </a:rPr>
              <a:t>9% of Harvard staff</a:t>
            </a:r>
          </a:p>
          <a:p>
            <a:pPr algn="ctr"/>
            <a:r>
              <a:rPr lang="en-US" sz="2000" b="1">
                <a:solidFill>
                  <a:srgbClr val="000000"/>
                </a:solidFill>
              </a:rPr>
              <a:t>in Fee Treatment </a:t>
            </a:r>
          </a:p>
          <a:p>
            <a:pPr algn="ctr"/>
            <a:r>
              <a:rPr lang="en-US" sz="2000" b="1">
                <a:solidFill>
                  <a:srgbClr val="000000"/>
                </a:solidFill>
              </a:rPr>
              <a:t>put all $$$</a:t>
            </a:r>
          </a:p>
          <a:p>
            <a:pPr algn="ctr"/>
            <a:r>
              <a:rPr lang="en-US" sz="2000" b="1">
                <a:solidFill>
                  <a:srgbClr val="000000"/>
                </a:solidFill>
              </a:rPr>
              <a:t>in low-cost fund</a:t>
            </a:r>
          </a:p>
        </p:txBody>
      </p:sp>
      <p:sp>
        <p:nvSpPr>
          <p:cNvPr id="10249" name="Text Box 8"/>
          <p:cNvSpPr txBox="1">
            <a:spLocks noChangeArrowheads="1"/>
          </p:cNvSpPr>
          <p:nvPr/>
        </p:nvSpPr>
        <p:spPr bwMode="auto">
          <a:xfrm>
            <a:off x="5384800" y="2911475"/>
            <a:ext cx="679450" cy="365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eaLnBrk="0" hangingPunct="0"/>
            <a:r>
              <a:rPr lang="en-US" sz="2400" b="1">
                <a:solidFill>
                  <a:srgbClr val="000000"/>
                </a:solidFill>
              </a:rPr>
              <a:t>$494</a:t>
            </a:r>
          </a:p>
        </p:txBody>
      </p:sp>
      <p:sp>
        <p:nvSpPr>
          <p:cNvPr id="10250" name="Rectangle 9"/>
          <p:cNvSpPr>
            <a:spLocks noChangeArrowheads="1"/>
          </p:cNvSpPr>
          <p:nvPr/>
        </p:nvSpPr>
        <p:spPr bwMode="auto">
          <a:xfrm>
            <a:off x="2590800" y="2514600"/>
            <a:ext cx="1066800" cy="2667000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251" name="Text Box 10"/>
          <p:cNvSpPr txBox="1">
            <a:spLocks noChangeArrowheads="1"/>
          </p:cNvSpPr>
          <p:nvPr/>
        </p:nvSpPr>
        <p:spPr bwMode="auto">
          <a:xfrm>
            <a:off x="2743200" y="2590800"/>
            <a:ext cx="679450" cy="365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eaLnBrk="0" hangingPunct="0"/>
            <a:r>
              <a:rPr lang="en-US" sz="2400" b="1">
                <a:solidFill>
                  <a:srgbClr val="000000"/>
                </a:solidFill>
              </a:rPr>
              <a:t>$518</a:t>
            </a:r>
          </a:p>
        </p:txBody>
      </p:sp>
      <p:sp>
        <p:nvSpPr>
          <p:cNvPr id="225291" name="Line 11"/>
          <p:cNvSpPr>
            <a:spLocks noChangeShapeType="1"/>
          </p:cNvSpPr>
          <p:nvPr/>
        </p:nvSpPr>
        <p:spPr bwMode="auto">
          <a:xfrm>
            <a:off x="1944688" y="3490913"/>
            <a:ext cx="5065712" cy="14287"/>
          </a:xfrm>
          <a:prstGeom prst="line">
            <a:avLst/>
          </a:prstGeom>
          <a:noFill/>
          <a:ln w="57150">
            <a:solidFill>
              <a:schemeClr val="bg2"/>
            </a:solidFill>
            <a:prstDash val="dash"/>
            <a:round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5292" name="Text Box 12"/>
          <p:cNvSpPr txBox="1">
            <a:spLocks noChangeArrowheads="1"/>
          </p:cNvSpPr>
          <p:nvPr/>
        </p:nvSpPr>
        <p:spPr bwMode="auto">
          <a:xfrm>
            <a:off x="7140575" y="2740025"/>
            <a:ext cx="1455738" cy="14605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400">
                <a:solidFill>
                  <a:srgbClr val="808080"/>
                </a:solidFill>
              </a:rPr>
              <a:t>Fees from </a:t>
            </a:r>
          </a:p>
          <a:p>
            <a:pPr eaLnBrk="0" hangingPunct="0"/>
            <a:r>
              <a:rPr lang="en-US" sz="2400">
                <a:solidFill>
                  <a:srgbClr val="808080"/>
                </a:solidFill>
              </a:rPr>
              <a:t>random </a:t>
            </a:r>
          </a:p>
          <a:p>
            <a:pPr eaLnBrk="0" hangingPunct="0"/>
            <a:r>
              <a:rPr lang="en-US" sz="2400">
                <a:solidFill>
                  <a:srgbClr val="808080"/>
                </a:solidFill>
              </a:rPr>
              <a:t>allocation</a:t>
            </a:r>
          </a:p>
          <a:p>
            <a:pPr eaLnBrk="0" hangingPunct="0"/>
            <a:r>
              <a:rPr lang="en-US" sz="2400">
                <a:solidFill>
                  <a:srgbClr val="808080"/>
                </a:solidFill>
              </a:rPr>
              <a:t>$431</a:t>
            </a:r>
          </a:p>
        </p:txBody>
      </p:sp>
    </p:spTree>
    <p:extLst>
      <p:ext uri="{BB962C8B-B14F-4D97-AF65-F5344CB8AC3E}">
        <p14:creationId xmlns:p14="http://schemas.microsoft.com/office/powerpoint/2010/main" val="1330247197"/>
      </p:ext>
    </p:extLst>
  </p:cSld>
  <p:clrMapOvr>
    <a:masterClrMapping/>
  </p:clrMapOvr>
  <p:transition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7543800" cy="1295400"/>
          </a:xfrm>
        </p:spPr>
        <p:txBody>
          <a:bodyPr/>
          <a:lstStyle/>
          <a:p>
            <a:pPr eaLnBrk="1" hangingPunct="1"/>
            <a:r>
              <a:rPr lang="en-US" sz="3200" b="0">
                <a:solidFill>
                  <a:schemeClr val="tx1"/>
                </a:solidFill>
              </a:rPr>
              <a:t>$100 bills on the sidewalk</a:t>
            </a:r>
            <a:br>
              <a:rPr lang="en-US" sz="3200" b="0">
                <a:solidFill>
                  <a:schemeClr val="tx1"/>
                </a:solidFill>
              </a:rPr>
            </a:br>
            <a:r>
              <a:rPr lang="en-US" sz="3200" b="0">
                <a:solidFill>
                  <a:schemeClr val="tx1"/>
                </a:solidFill>
              </a:rPr>
              <a:t>Choi, Laibson, Madrian (2009)</a:t>
            </a:r>
            <a:br>
              <a:rPr lang="en-US" sz="3200" b="0">
                <a:solidFill>
                  <a:schemeClr val="tx1"/>
                </a:solidFill>
              </a:rPr>
            </a:br>
            <a:endParaRPr lang="en-US" sz="3200" b="0">
              <a:solidFill>
                <a:schemeClr val="tx1"/>
              </a:solidFill>
            </a:endParaRP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3700" y="1524000"/>
            <a:ext cx="8543925" cy="3987800"/>
          </a:xfrm>
        </p:spPr>
        <p:txBody>
          <a:bodyPr/>
          <a:lstStyle/>
          <a:p>
            <a:pPr marL="177800" indent="-177800" eaLnBrk="1" hangingPunct="1"/>
            <a:r>
              <a:rPr lang="en-US" sz="2400" dirty="0"/>
              <a:t>Employer match is an instantaneous, riskless return on investment</a:t>
            </a:r>
          </a:p>
          <a:p>
            <a:pPr marL="177800" indent="-177800" eaLnBrk="1" hangingPunct="1"/>
            <a:r>
              <a:rPr lang="en-US" sz="2400" dirty="0"/>
              <a:t>Particularly appealing if you are over 59½ years old</a:t>
            </a:r>
          </a:p>
          <a:p>
            <a:pPr marL="457200" lvl="1" indent="-165100" eaLnBrk="1" hangingPunct="1"/>
            <a:r>
              <a:rPr lang="en-US" sz="2400" dirty="0"/>
              <a:t> Have the most experience, so should be savvy</a:t>
            </a:r>
          </a:p>
          <a:p>
            <a:pPr marL="457200" lvl="1" indent="-165100" eaLnBrk="1" hangingPunct="1"/>
            <a:r>
              <a:rPr lang="en-US" sz="2400" dirty="0"/>
              <a:t> Retirement is close, so should be thinking about saving</a:t>
            </a:r>
          </a:p>
          <a:p>
            <a:pPr marL="457200" lvl="1" indent="-165100" eaLnBrk="1" hangingPunct="1"/>
            <a:r>
              <a:rPr lang="en-US" sz="2400" dirty="0"/>
              <a:t> Can withdraw money from 401(k) without penalty</a:t>
            </a:r>
          </a:p>
          <a:p>
            <a:pPr marL="177800" indent="-177800" eaLnBrk="1" hangingPunct="1"/>
            <a:r>
              <a:rPr lang="en-US" sz="2400" dirty="0"/>
              <a:t>We study seven companies and find that on average, </a:t>
            </a:r>
            <a:r>
              <a:rPr lang="en-US" sz="2400" u="sng" dirty="0"/>
              <a:t>half</a:t>
            </a:r>
            <a:r>
              <a:rPr lang="en-US" sz="2400" dirty="0"/>
              <a:t> of employees over 59½ years old are not fully exploiting their employer match</a:t>
            </a:r>
          </a:p>
          <a:p>
            <a:pPr marL="457200" lvl="1" indent="-165100" eaLnBrk="1" hangingPunct="1"/>
            <a:r>
              <a:rPr lang="en-US" sz="2400" dirty="0"/>
              <a:t> Average loss is 1.6% of salary per year</a:t>
            </a:r>
          </a:p>
          <a:p>
            <a:pPr marL="177800" indent="-177800" eaLnBrk="1" hangingPunct="1"/>
            <a:r>
              <a:rPr lang="en-US" sz="2400" dirty="0"/>
              <a:t>Educational intervention has no effect</a:t>
            </a:r>
          </a:p>
        </p:txBody>
      </p:sp>
    </p:spTree>
    <p:extLst>
      <p:ext uri="{BB962C8B-B14F-4D97-AF65-F5344CB8AC3E}">
        <p14:creationId xmlns:p14="http://schemas.microsoft.com/office/powerpoint/2010/main" val="2143687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7543800" cy="1295400"/>
          </a:xfrm>
        </p:spPr>
        <p:txBody>
          <a:bodyPr/>
          <a:lstStyle/>
          <a:p>
            <a:pPr eaLnBrk="1" hangingPunct="1"/>
            <a:r>
              <a:rPr lang="en-US" sz="3200" b="0">
                <a:solidFill>
                  <a:schemeClr val="tx1"/>
                </a:solidFill>
              </a:rPr>
              <a:t>Financial education </a:t>
            </a:r>
            <a:br>
              <a:rPr lang="en-US" sz="3200" b="0">
                <a:solidFill>
                  <a:schemeClr val="tx1"/>
                </a:solidFill>
              </a:rPr>
            </a:br>
            <a:r>
              <a:rPr lang="en-US" sz="3200" b="0">
                <a:solidFill>
                  <a:schemeClr val="tx1"/>
                </a:solidFill>
              </a:rPr>
              <a:t>Choi, Laibson, Madrian, Metrick (2004) </a:t>
            </a:r>
            <a:br>
              <a:rPr lang="en-US" sz="3200" b="0">
                <a:solidFill>
                  <a:schemeClr val="tx1"/>
                </a:solidFill>
              </a:rPr>
            </a:br>
            <a:endParaRPr lang="en-US" sz="3200" b="0">
              <a:solidFill>
                <a:schemeClr val="tx1"/>
              </a:solidFill>
            </a:endParaRP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752600"/>
            <a:ext cx="7972425" cy="4584700"/>
          </a:xfrm>
        </p:spPr>
        <p:txBody>
          <a:bodyPr/>
          <a:lstStyle/>
          <a:p>
            <a:pPr marL="177800" indent="-177800" eaLnBrk="1" hangingPunct="1"/>
            <a:r>
              <a:rPr lang="en-US" sz="2400"/>
              <a:t>Seminars presented by professional financial advisors</a:t>
            </a:r>
          </a:p>
          <a:p>
            <a:pPr marL="177800" indent="-177800" eaLnBrk="1" hangingPunct="1"/>
            <a:r>
              <a:rPr lang="en-US" sz="2400"/>
              <a:t>Curriculum: Setting savings goals, asset allocation, managing credit and debt, insurance against financial risks</a:t>
            </a:r>
          </a:p>
          <a:p>
            <a:pPr marL="177800" indent="-177800" eaLnBrk="1" hangingPunct="1"/>
            <a:r>
              <a:rPr lang="en-US" sz="2400"/>
              <a:t>Seminars offered throughout 2000</a:t>
            </a:r>
          </a:p>
          <a:p>
            <a:pPr marL="177800" indent="-177800" eaLnBrk="1" hangingPunct="1"/>
            <a:r>
              <a:rPr lang="en-US" sz="2400"/>
              <a:t>Linked data on individual employees’ seminar attendance to administrative data on actual savings behavior before and after seminar</a:t>
            </a:r>
          </a:p>
        </p:txBody>
      </p:sp>
    </p:spTree>
    <p:extLst>
      <p:ext uri="{BB962C8B-B14F-4D97-AF65-F5344CB8AC3E}">
        <p14:creationId xmlns:p14="http://schemas.microsoft.com/office/powerpoint/2010/main" val="797201142"/>
      </p:ext>
    </p:extLst>
  </p:cSld>
  <p:clrMapOvr>
    <a:masterClrMapping/>
  </p:clrMapOvr>
  <p:transition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690562"/>
          </a:xfrm>
        </p:spPr>
        <p:txBody>
          <a:bodyPr/>
          <a:lstStyle/>
          <a:p>
            <a:pPr eaLnBrk="1" hangingPunct="1"/>
            <a:r>
              <a:rPr lang="en-US" sz="3200" b="0">
                <a:solidFill>
                  <a:schemeClr val="tx1"/>
                </a:solidFill>
              </a:rPr>
              <a:t>Effect of education is positive but small</a:t>
            </a:r>
          </a:p>
        </p:txBody>
      </p:sp>
      <p:graphicFrame>
        <p:nvGraphicFramePr>
          <p:cNvPr id="136265" name="Group 73"/>
          <p:cNvGraphicFramePr>
            <a:graphicFrameLocks noGrp="1"/>
          </p:cNvGraphicFramePr>
          <p:nvPr/>
        </p:nvGraphicFramePr>
        <p:xfrm>
          <a:off x="381000" y="914400"/>
          <a:ext cx="8305800" cy="5284154"/>
        </p:xfrm>
        <a:graphic>
          <a:graphicData uri="http://schemas.openxmlformats.org/drawingml/2006/table">
            <a:tbl>
              <a:tblPr/>
              <a:tblGrid>
                <a:gridCol w="3505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0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859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Seminar attendees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Non-attendees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55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% planning to make change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% actually made change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%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actually </a:t>
                      </a:r>
                      <a:b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made </a:t>
                      </a:r>
                      <a:b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change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9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4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Those not in 401(k)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7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Enroll in 401(k) Plan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100%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14%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7%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4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Those already in 401(k)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Increase contribution rate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28%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8%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5%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Change fund selection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47%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15%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10%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3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Change asset allocation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36%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10%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6%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281176"/>
      </p:ext>
    </p:extLst>
  </p:cSld>
  <p:clrMapOvr>
    <a:masterClrMapping/>
  </p:clrMapOvr>
  <p:transition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10370B7-8348-4FFB-9F57-986672C53563}" type="slidenum">
              <a:rPr lang="en-US" alt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pPr/>
              <a:t>67</a:t>
            </a:fld>
            <a:endParaRPr lang="en-US" alt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451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690562"/>
          </a:xfrm>
        </p:spPr>
        <p:txBody>
          <a:bodyPr/>
          <a:lstStyle/>
          <a:p>
            <a:pPr eaLnBrk="1" hangingPunct="1"/>
            <a:r>
              <a:rPr lang="en-US" sz="3200" b="0">
                <a:solidFill>
                  <a:schemeClr val="tx1"/>
                </a:solidFill>
              </a:rPr>
              <a:t>Effect of education is positive but small</a:t>
            </a:r>
          </a:p>
        </p:txBody>
      </p:sp>
      <p:graphicFrame>
        <p:nvGraphicFramePr>
          <p:cNvPr id="227388" name="Group 60"/>
          <p:cNvGraphicFramePr>
            <a:graphicFrameLocks noGrp="1"/>
          </p:cNvGraphicFramePr>
          <p:nvPr/>
        </p:nvGraphicFramePr>
        <p:xfrm>
          <a:off x="381000" y="914400"/>
          <a:ext cx="8305800" cy="5284154"/>
        </p:xfrm>
        <a:graphic>
          <a:graphicData uri="http://schemas.openxmlformats.org/drawingml/2006/table">
            <a:tbl>
              <a:tblPr/>
              <a:tblGrid>
                <a:gridCol w="3505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0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859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Seminar attendees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Non-attendees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55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% planning to make change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% actually made change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%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actually </a:t>
                      </a:r>
                      <a:b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made </a:t>
                      </a:r>
                      <a:b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change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9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4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Those not in 401(k)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7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Enroll in 401(k) Plan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100%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14%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7%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4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Those already in 401(k)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Increase contribution rate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28%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8%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5%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Change fund selection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47%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15%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10%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3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Change asset allocation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36%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10%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6%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0443300"/>
      </p:ext>
    </p:extLst>
  </p:cSld>
  <p:clrMapOvr>
    <a:masterClrMapping/>
  </p:clrMapOvr>
  <p:transition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E9AAA3C-4425-4BAA-B5B9-1093BEA44B07}" type="slidenum">
              <a:rPr lang="en-US" alt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pPr/>
              <a:t>68</a:t>
            </a:fld>
            <a:endParaRPr lang="en-US" alt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553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690562"/>
          </a:xfrm>
        </p:spPr>
        <p:txBody>
          <a:bodyPr/>
          <a:lstStyle/>
          <a:p>
            <a:pPr eaLnBrk="1" hangingPunct="1"/>
            <a:r>
              <a:rPr lang="en-US" sz="3200" b="0">
                <a:solidFill>
                  <a:schemeClr val="tx1"/>
                </a:solidFill>
              </a:rPr>
              <a:t>Effect of education is positive but small</a:t>
            </a:r>
          </a:p>
        </p:txBody>
      </p:sp>
      <p:graphicFrame>
        <p:nvGraphicFramePr>
          <p:cNvPr id="229436" name="Group 60"/>
          <p:cNvGraphicFramePr>
            <a:graphicFrameLocks noGrp="1"/>
          </p:cNvGraphicFramePr>
          <p:nvPr/>
        </p:nvGraphicFramePr>
        <p:xfrm>
          <a:off x="381000" y="914400"/>
          <a:ext cx="8305800" cy="5284154"/>
        </p:xfrm>
        <a:graphic>
          <a:graphicData uri="http://schemas.openxmlformats.org/drawingml/2006/table">
            <a:tbl>
              <a:tblPr/>
              <a:tblGrid>
                <a:gridCol w="3505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0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859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Seminar attendees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Non-attendees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55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% planning to make change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% actually made change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%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actually </a:t>
                      </a:r>
                      <a:b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made </a:t>
                      </a:r>
                      <a:b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change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9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4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Those not in 401(k)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7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Enroll in 401(k) Plan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100%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14%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7%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4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Those already in 401(k)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Increase contribution rate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28%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8%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5%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Change fund selection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47%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15%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10%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3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Change asset allocation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36%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10%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6%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7961245"/>
      </p:ext>
    </p:extLst>
  </p:cSld>
  <p:clrMapOvr>
    <a:masterClrMapping/>
  </p:clrMapOvr>
  <p:transition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9600" y="685800"/>
            <a:ext cx="8183563" cy="6172200"/>
          </a:xfrm>
        </p:spPr>
        <p:txBody>
          <a:bodyPr/>
          <a:lstStyle/>
          <a:p>
            <a:pPr marL="177800" indent="-177800" eaLnBrk="1" hangingPunct="1">
              <a:lnSpc>
                <a:spcPct val="90000"/>
              </a:lnSpc>
              <a:spcAft>
                <a:spcPct val="20000"/>
              </a:spcAft>
              <a:buSzTx/>
              <a:buFontTx/>
              <a:buChar char="•"/>
            </a:pPr>
            <a:r>
              <a:rPr lang="en-US" sz="2400"/>
              <a:t>Financial education effects are small</a:t>
            </a:r>
          </a:p>
          <a:p>
            <a:pPr marL="177800" indent="-177800" eaLnBrk="1" hangingPunct="1">
              <a:lnSpc>
                <a:spcPct val="90000"/>
              </a:lnSpc>
              <a:spcAft>
                <a:spcPct val="20000"/>
              </a:spcAft>
              <a:buSzTx/>
              <a:buFontTx/>
              <a:buChar char="•"/>
            </a:pPr>
            <a:r>
              <a:rPr lang="en-US" sz="2400"/>
              <a:t>Seminar attendees have good intentions to change their   401(k) savings behavior, but most do not follow through</a:t>
            </a:r>
          </a:p>
          <a:p>
            <a:pPr marL="177800" indent="-177800" eaLnBrk="1" hangingPunct="1">
              <a:lnSpc>
                <a:spcPct val="90000"/>
              </a:lnSpc>
              <a:spcAft>
                <a:spcPct val="20000"/>
              </a:spcAft>
              <a:buSzTx/>
              <a:buFontTx/>
              <a:buChar char="•"/>
            </a:pPr>
            <a:r>
              <a:rPr lang="en-US" sz="2400"/>
              <a:t>Financial education alone will not dramatically improve the quality of 401(k) savings outcomes</a:t>
            </a:r>
          </a:p>
          <a:p>
            <a:pPr marL="177800" indent="-177800" eaLnBrk="1" hangingPunct="1">
              <a:lnSpc>
                <a:spcPct val="90000"/>
              </a:lnSpc>
              <a:spcAft>
                <a:spcPct val="20000"/>
              </a:spcAft>
              <a:buSzTx/>
              <a:buFontTx/>
              <a:buChar char="•"/>
            </a:pPr>
            <a:r>
              <a:rPr lang="en-US" sz="2400"/>
              <a:t>Choi et al (2005) study the effect of the Enron, Worldcom, and Global Crossing scandals on employer stock holding</a:t>
            </a:r>
          </a:p>
          <a:p>
            <a:pPr marL="457200" lvl="1" indent="-165100" eaLnBrk="1" hangingPunct="1">
              <a:lnSpc>
                <a:spcPct val="90000"/>
              </a:lnSpc>
              <a:spcAft>
                <a:spcPct val="20000"/>
              </a:spcAft>
              <a:buSzTx/>
              <a:buFontTx/>
              <a:buChar char="•"/>
            </a:pPr>
            <a:r>
              <a:rPr lang="en-US" sz="2000"/>
              <a:t>No net sales of employer stock in reaction to these news stories</a:t>
            </a:r>
          </a:p>
          <a:p>
            <a:pPr marL="457200" lvl="1" indent="-165100" eaLnBrk="1" hangingPunct="1">
              <a:lnSpc>
                <a:spcPct val="90000"/>
              </a:lnSpc>
              <a:spcAft>
                <a:spcPct val="20000"/>
              </a:spcAft>
              <a:buSzTx/>
              <a:buFontTx/>
              <a:buChar char="•"/>
            </a:pPr>
            <a:r>
              <a:rPr lang="en-US" sz="2000"/>
              <a:t>These scandals did not affect the asset allocation decisions of new hires.</a:t>
            </a:r>
          </a:p>
          <a:p>
            <a:pPr marL="457200" lvl="1" indent="-165100" eaLnBrk="1" hangingPunct="1">
              <a:lnSpc>
                <a:spcPct val="90000"/>
              </a:lnSpc>
              <a:spcAft>
                <a:spcPct val="20000"/>
              </a:spcAft>
              <a:buSzTx/>
              <a:buFontTx/>
              <a:buChar char="•"/>
            </a:pPr>
            <a:r>
              <a:rPr lang="en-US" sz="2000"/>
              <a:t>These hires did not affect the asset allocation decisions of new hires at other Houston firms.</a:t>
            </a:r>
          </a:p>
        </p:txBody>
      </p:sp>
    </p:spTree>
    <p:extLst>
      <p:ext uri="{BB962C8B-B14F-4D97-AF65-F5344CB8AC3E}">
        <p14:creationId xmlns:p14="http://schemas.microsoft.com/office/powerpoint/2010/main" val="617361657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algn="l"/>
            <a:r>
              <a:rPr lang="en-US" altLang="en-US"/>
              <a:t>How much do older people (ages 50+) know?</a:t>
            </a:r>
          </a:p>
        </p:txBody>
      </p:sp>
      <p:sp>
        <p:nvSpPr>
          <p:cNvPr id="149508" name="Text Box 4"/>
          <p:cNvSpPr txBox="1">
            <a:spLocks noChangeArrowheads="1"/>
          </p:cNvSpPr>
          <p:nvPr/>
        </p:nvSpPr>
        <p:spPr bwMode="auto">
          <a:xfrm>
            <a:off x="381000" y="1233488"/>
            <a:ext cx="8229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 sz="180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  <p:graphicFrame>
        <p:nvGraphicFramePr>
          <p:cNvPr id="149512" name="Object 8"/>
          <p:cNvGraphicFramePr>
            <a:graphicFrameLocks noGrp="1" noChangeAspect="1"/>
          </p:cNvGraphicFramePr>
          <p:nvPr>
            <p:ph idx="1"/>
          </p:nvPr>
        </p:nvGraphicFramePr>
        <p:xfrm>
          <a:off x="381000" y="1543050"/>
          <a:ext cx="8229600" cy="325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4454" name="Bitmap Image" r:id="rId4" imgW="11104762" imgH="3828571" progId="Paint.Picture">
                  <p:embed/>
                </p:oleObj>
              </mc:Choice>
              <mc:Fallback>
                <p:oleObj name="Bitmap Image" r:id="rId4" imgW="11104762" imgH="3828571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543050"/>
                        <a:ext cx="8229600" cy="3257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9511" name="Text Box 7"/>
          <p:cNvSpPr txBox="1">
            <a:spLocks noChangeArrowheads="1"/>
          </p:cNvSpPr>
          <p:nvPr/>
        </p:nvSpPr>
        <p:spPr bwMode="auto">
          <a:xfrm>
            <a:off x="609600" y="4953000"/>
            <a:ext cx="792480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200" dirty="0">
                <a:latin typeface="Arial" panose="020B0604020202020204" pitchFamily="34" charset="0"/>
                <a:cs typeface="+mn-cs"/>
              </a:rPr>
              <a:t>34% correctly answer all 3 questions</a:t>
            </a:r>
          </a:p>
        </p:txBody>
      </p:sp>
    </p:spTree>
    <p:extLst>
      <p:ext uri="{BB962C8B-B14F-4D97-AF65-F5344CB8AC3E}">
        <p14:creationId xmlns:p14="http://schemas.microsoft.com/office/powerpoint/2010/main" val="9329173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/>
              <a:t>Information and disclosure generally don’t do much on their own</a:t>
            </a:r>
          </a:p>
        </p:txBody>
      </p:sp>
      <p:sp>
        <p:nvSpPr>
          <p:cNvPr id="675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/>
              <a:t>Example</a:t>
            </a:r>
          </a:p>
          <a:p>
            <a:pPr eaLnBrk="1" hangingPunct="1"/>
            <a:r>
              <a:rPr lang="en-US"/>
              <a:t>New York City calorie disclosure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/>
              <a:t>	(</a:t>
            </a:r>
            <a:r>
              <a:rPr lang="en-US" i="1"/>
              <a:t>Elbel et al 2009</a:t>
            </a:r>
            <a:r>
              <a:rPr lang="en-US"/>
              <a:t>)</a:t>
            </a:r>
          </a:p>
          <a:p>
            <a:pPr eaLnBrk="1" hangingPunct="1">
              <a:buFont typeface="Wingdings" pitchFamily="2" charset="2"/>
              <a:buNone/>
            </a:pPr>
            <a:endParaRPr lang="en-US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57200" y="6248400"/>
            <a:ext cx="2133600" cy="457200"/>
          </a:xfrm>
          <a:noFill/>
        </p:spPr>
        <p:txBody>
          <a:bodyPr/>
          <a:lstStyle/>
          <a:p>
            <a:pPr algn="l"/>
            <a:fld id="{BF04A4E1-CDF7-4129-9BEC-1BB1747054D4}" type="slidenum"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pPr algn="l"/>
              <a:t>70</a:t>
            </a:fld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725488" y="4473575"/>
          <a:ext cx="7895771" cy="14127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155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10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91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2490" baseline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90" baseline="0" dirty="0">
                          <a:solidFill>
                            <a:schemeClr val="tx1"/>
                          </a:solidFill>
                        </a:rPr>
                        <a:t>Before </a:t>
                      </a:r>
                    </a:p>
                  </a:txBody>
                  <a:tcPr>
                    <a:solidFill>
                      <a:srgbClr val="FF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90" baseline="0" dirty="0">
                          <a:solidFill>
                            <a:schemeClr val="tx1"/>
                          </a:solidFill>
                        </a:rPr>
                        <a:t>After</a:t>
                      </a:r>
                    </a:p>
                  </a:txBody>
                  <a:tcPr>
                    <a:solidFill>
                      <a:srgbClr val="6699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90" b="1" baseline="0" dirty="0">
                          <a:solidFill>
                            <a:srgbClr val="FF0000"/>
                          </a:solidFill>
                        </a:rPr>
                        <a:t>NYC (intervention city)</a:t>
                      </a:r>
                    </a:p>
                  </a:txBody>
                  <a:tcPr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90" b="1" baseline="0" dirty="0">
                          <a:solidFill>
                            <a:srgbClr val="FF0000"/>
                          </a:solidFill>
                        </a:rPr>
                        <a:t>825</a:t>
                      </a:r>
                    </a:p>
                  </a:txBody>
                  <a:tcPr>
                    <a:solidFill>
                      <a:srgbClr val="FF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90" b="1" baseline="0" dirty="0">
                          <a:solidFill>
                            <a:srgbClr val="FF0000"/>
                          </a:solidFill>
                        </a:rPr>
                        <a:t>846</a:t>
                      </a:r>
                    </a:p>
                  </a:txBody>
                  <a:tcPr>
                    <a:solidFill>
                      <a:srgbClr val="6699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90" b="1" baseline="0" dirty="0">
                          <a:solidFill>
                            <a:srgbClr val="0CAC2A"/>
                          </a:solidFill>
                        </a:rPr>
                        <a:t>Newark (control city)</a:t>
                      </a:r>
                    </a:p>
                  </a:txBody>
                  <a:tcPr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90" b="1" baseline="0" dirty="0">
                          <a:solidFill>
                            <a:srgbClr val="0CAC2A"/>
                          </a:solidFill>
                        </a:rPr>
                        <a:t>823</a:t>
                      </a:r>
                    </a:p>
                  </a:txBody>
                  <a:tcPr>
                    <a:solidFill>
                      <a:srgbClr val="FF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90" b="1" baseline="0" dirty="0">
                          <a:solidFill>
                            <a:srgbClr val="0CAC2A"/>
                          </a:solidFill>
                        </a:rPr>
                        <a:t>826</a:t>
                      </a:r>
                    </a:p>
                  </a:txBody>
                  <a:tcPr>
                    <a:solidFill>
                      <a:srgbClr val="6699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7607" name="TextBox 5"/>
          <p:cNvSpPr txBox="1">
            <a:spLocks noChangeArrowheads="1"/>
          </p:cNvSpPr>
          <p:nvPr/>
        </p:nvSpPr>
        <p:spPr bwMode="auto">
          <a:xfrm>
            <a:off x="5384800" y="3236913"/>
            <a:ext cx="327977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rgbClr val="FFFFFF"/>
                </a:solidFill>
              </a:rPr>
              <a:t>Calories from </a:t>
            </a:r>
          </a:p>
          <a:p>
            <a:pPr algn="ctr"/>
            <a:r>
              <a:rPr lang="en-US" sz="2400" b="1">
                <a:solidFill>
                  <a:srgbClr val="FFFFFF"/>
                </a:solidFill>
              </a:rPr>
              <a:t>fast food purchases</a:t>
            </a:r>
          </a:p>
        </p:txBody>
      </p:sp>
      <p:sp>
        <p:nvSpPr>
          <p:cNvPr id="8" name="Rectangle 7"/>
          <p:cNvSpPr/>
          <p:nvPr/>
        </p:nvSpPr>
        <p:spPr>
          <a:xfrm>
            <a:off x="7126288" y="5006975"/>
            <a:ext cx="1422400" cy="392113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121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does information about your peers affect savings behavior?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C4203F-DC7E-4610-9102-FF98370B00D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71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66916"/>
            <a:ext cx="8229600" cy="1061829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/>
            <a:r>
              <a:rPr lang="en-US" dirty="0">
                <a:latin typeface="Gill Sans MT" pitchFamily="34" charset="0"/>
              </a:rPr>
              <a:t>Social marketing and peer effects</a:t>
            </a:r>
            <a:br>
              <a:rPr lang="en-US" dirty="0">
                <a:latin typeface="Gill Sans MT" pitchFamily="34" charset="0"/>
              </a:rPr>
            </a:br>
            <a:r>
              <a:rPr lang="en-US" sz="2400" dirty="0" err="1">
                <a:latin typeface="Gill Sans MT" pitchFamily="34" charset="0"/>
              </a:rPr>
              <a:t>Beshears</a:t>
            </a:r>
            <a:r>
              <a:rPr lang="en-US" sz="2400" dirty="0">
                <a:latin typeface="Gill Sans MT" pitchFamily="34" charset="0"/>
              </a:rPr>
              <a:t>, Choi, Laibson, </a:t>
            </a:r>
            <a:r>
              <a:rPr lang="en-US" sz="2400" dirty="0" err="1">
                <a:latin typeface="Gill Sans MT" pitchFamily="34" charset="0"/>
              </a:rPr>
              <a:t>Madrian</a:t>
            </a:r>
            <a:r>
              <a:rPr lang="en-US" sz="2400" dirty="0">
                <a:latin typeface="Gill Sans MT" pitchFamily="34" charset="0"/>
              </a:rPr>
              <a:t>, Milkman (2014)</a:t>
            </a:r>
          </a:p>
        </p:txBody>
      </p:sp>
    </p:spTree>
    <p:extLst>
      <p:ext uri="{BB962C8B-B14F-4D97-AF65-F5344CB8AC3E}">
        <p14:creationId xmlns:p14="http://schemas.microsoft.com/office/powerpoint/2010/main" val="104032060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1600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pic>
        <p:nvPicPr>
          <p:cNvPr id="28676" name="Picture 6"/>
          <p:cNvPicPr>
            <a:picLocks noChangeAspect="1" noChangeArrowheads="1"/>
          </p:cNvPicPr>
          <p:nvPr/>
        </p:nvPicPr>
        <p:blipFill>
          <a:blip r:embed="rId3" cstate="print"/>
          <a:srcRect r="552" b="320"/>
          <a:stretch>
            <a:fillRect/>
          </a:stretch>
        </p:blipFill>
        <p:spPr bwMode="auto">
          <a:xfrm>
            <a:off x="-835378" y="-110840"/>
            <a:ext cx="9979378" cy="1294351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2797369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sz="3100" dirty="0"/>
              <a:t>Variation in peer information has </a:t>
            </a:r>
            <a:br>
              <a:rPr lang="en-US" sz="3100" dirty="0"/>
            </a:br>
            <a:r>
              <a:rPr lang="en-US" sz="3100" dirty="0"/>
              <a:t>no net impact on savings behavior</a:t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6312"/>
            <a:ext cx="8229600" cy="48053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Small perverse effects for unionized workers</a:t>
            </a:r>
          </a:p>
          <a:p>
            <a:r>
              <a:rPr lang="en-US" dirty="0"/>
              <a:t>Small positive effect for non-unionized workers</a:t>
            </a:r>
          </a:p>
          <a:p>
            <a:endParaRPr lang="en-US" dirty="0"/>
          </a:p>
          <a:p>
            <a:r>
              <a:rPr lang="en-US" dirty="0"/>
              <a:t>Sources of variation of peer information:</a:t>
            </a:r>
          </a:p>
          <a:p>
            <a:pPr lvl="1"/>
            <a:r>
              <a:rPr lang="en-US" dirty="0"/>
              <a:t>Exclusion vs. inclusion of peer information</a:t>
            </a:r>
          </a:p>
          <a:p>
            <a:pPr lvl="1"/>
            <a:r>
              <a:rPr lang="en-US" dirty="0"/>
              <a:t>Variation in peer success (due to variation in comparison group)</a:t>
            </a:r>
          </a:p>
          <a:p>
            <a:r>
              <a:rPr lang="en-US" dirty="0"/>
              <a:t>All sources of variation generate consistent findings.</a:t>
            </a:r>
          </a:p>
        </p:txBody>
      </p:sp>
    </p:spTree>
    <p:extLst>
      <p:ext uri="{BB962C8B-B14F-4D97-AF65-F5344CB8AC3E}">
        <p14:creationId xmlns:p14="http://schemas.microsoft.com/office/powerpoint/2010/main" val="35482885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8686800" cy="792162"/>
          </a:xfrm>
        </p:spPr>
        <p:txBody>
          <a:bodyPr/>
          <a:lstStyle/>
          <a:p>
            <a:pPr eaLnBrk="1" hangingPunct="1"/>
            <a:r>
              <a:rPr lang="en-US" sz="3600" dirty="0"/>
              <a:t>Nine claims about household finance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66800"/>
            <a:ext cx="8686800" cy="5064125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2400" dirty="0"/>
              <a:t>Households: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2400" dirty="0"/>
              <a:t>Have low levels of financial literacy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2400" dirty="0"/>
              <a:t>Have very few </a:t>
            </a:r>
            <a:r>
              <a:rPr lang="en-US" sz="2400" i="1" dirty="0"/>
              <a:t>liquid</a:t>
            </a:r>
            <a:r>
              <a:rPr lang="en-US" sz="2400" dirty="0"/>
              <a:t> assets (live hand to mouth)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2400" dirty="0"/>
              <a:t>Have substantial </a:t>
            </a:r>
            <a:r>
              <a:rPr lang="en-US" sz="2400" i="1" dirty="0"/>
              <a:t>illiquid</a:t>
            </a:r>
            <a:r>
              <a:rPr lang="en-US" sz="2400" dirty="0"/>
              <a:t> wealth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2400" dirty="0"/>
              <a:t>Have a high MPC out of liquid wealth and liquidity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2400" dirty="0"/>
              <a:t>Have a low MPC out of illiquid/portfolio wealth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2400" dirty="0"/>
              <a:t>Don’t choose optimal financial service products 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2400" dirty="0"/>
              <a:t>Barely change their behavior after financial education interventions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2400" b="1" dirty="0">
                <a:solidFill>
                  <a:srgbClr val="FF0000"/>
                </a:solidFill>
              </a:rPr>
              <a:t>Have misaligned financial intentions and financial actions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2400" dirty="0"/>
              <a:t>Make financial choices that are </a:t>
            </a:r>
            <a:r>
              <a:rPr lang="en-US" sz="2400" i="1" dirty="0"/>
              <a:t>seemingly</a:t>
            </a:r>
            <a:r>
              <a:rPr lang="en-US" sz="2400" dirty="0"/>
              <a:t> easy to manipulate</a:t>
            </a:r>
          </a:p>
          <a:p>
            <a:pPr marL="457200" indent="-457200" eaLnBrk="1" hangingPunct="1">
              <a:buFont typeface="+mj-lt"/>
              <a:buAutoNum type="arabicPeriod"/>
            </a:pPr>
            <a:endParaRPr lang="en-US" sz="2400" dirty="0"/>
          </a:p>
          <a:p>
            <a:pPr marL="457200" indent="-457200" eaLnBrk="1" hangingPunct="1">
              <a:buFont typeface="+mj-lt"/>
              <a:buAutoNum type="arabicPeriod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57855439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8458200" cy="1143000"/>
          </a:xfrm>
        </p:spPr>
        <p:txBody>
          <a:bodyPr/>
          <a:lstStyle/>
          <a:p>
            <a:pPr eaLnBrk="1" hangingPunct="1"/>
            <a:r>
              <a:rPr lang="en-US" sz="3200" b="0">
                <a:solidFill>
                  <a:schemeClr val="tx1"/>
                </a:solidFill>
              </a:rPr>
              <a:t>Procrastination in retirement savings</a:t>
            </a:r>
            <a:br>
              <a:rPr lang="en-US" sz="3200" b="0">
                <a:solidFill>
                  <a:schemeClr val="tx1"/>
                </a:solidFill>
              </a:rPr>
            </a:br>
            <a:r>
              <a:rPr lang="en-US" sz="3200" b="0">
                <a:solidFill>
                  <a:schemeClr val="tx1"/>
                </a:solidFill>
              </a:rPr>
              <a:t>Choi, Laibson, Madrian, Metrick (2002)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3700" y="1981200"/>
            <a:ext cx="8750300" cy="4167188"/>
          </a:xfrm>
        </p:spPr>
        <p:txBody>
          <a:bodyPr/>
          <a:lstStyle/>
          <a:p>
            <a:pPr marL="177800" indent="-177800" eaLnBrk="1" hangingPunct="1">
              <a:buFont typeface="Wingdings" pitchFamily="2" charset="2"/>
              <a:buNone/>
            </a:pPr>
            <a:r>
              <a:rPr lang="en-US" sz="2400"/>
              <a:t>Survey</a:t>
            </a:r>
          </a:p>
          <a:p>
            <a:pPr marL="457200" lvl="1" indent="-165100" eaLnBrk="1" hangingPunct="1"/>
            <a:r>
              <a:rPr lang="en-US" sz="2400"/>
              <a:t> Mailed to 590 employees (random sample)</a:t>
            </a:r>
          </a:p>
          <a:p>
            <a:pPr marL="457200" lvl="1" indent="-165100" eaLnBrk="1" hangingPunct="1"/>
            <a:r>
              <a:rPr lang="en-US" sz="2400"/>
              <a:t> 195 usable responses</a:t>
            </a:r>
          </a:p>
          <a:p>
            <a:pPr marL="457200" lvl="1" indent="-165100" eaLnBrk="1" hangingPunct="1"/>
            <a:r>
              <a:rPr lang="en-US" sz="2400"/>
              <a:t> Matched to administrative data on actual savings behavior</a:t>
            </a:r>
          </a:p>
        </p:txBody>
      </p:sp>
    </p:spTree>
    <p:extLst>
      <p:ext uri="{BB962C8B-B14F-4D97-AF65-F5344CB8AC3E}">
        <p14:creationId xmlns:p14="http://schemas.microsoft.com/office/powerpoint/2010/main" val="4025231744"/>
      </p:ext>
    </p:extLst>
  </p:cSld>
  <p:clrMapOvr>
    <a:masterClrMapping/>
  </p:clrMapOvr>
  <p:transition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57200" y="6248400"/>
            <a:ext cx="2133600" cy="457200"/>
          </a:xfrm>
          <a:noFill/>
        </p:spPr>
        <p:txBody>
          <a:bodyPr/>
          <a:lstStyle/>
          <a:p>
            <a:pPr algn="l"/>
            <a:fld id="{EF13384F-818D-4D34-B36A-6525B584025C}" type="slidenum"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pPr algn="l"/>
              <a:t>76</a:t>
            </a:fld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939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03200"/>
            <a:ext cx="8229600" cy="944563"/>
          </a:xfrm>
        </p:spPr>
        <p:txBody>
          <a:bodyPr/>
          <a:lstStyle/>
          <a:p>
            <a:pPr eaLnBrk="1" hangingPunct="1"/>
            <a:br>
              <a:rPr lang="en-US" sz="2800">
                <a:solidFill>
                  <a:srgbClr val="FFFFFF"/>
                </a:solidFill>
              </a:rPr>
            </a:br>
            <a:r>
              <a:rPr lang="en-US" sz="2800">
                <a:solidFill>
                  <a:srgbClr val="FFFFFF"/>
                </a:solidFill>
              </a:rPr>
              <a:t>Typical breakdown among 100 employees</a:t>
            </a:r>
          </a:p>
        </p:txBody>
      </p:sp>
      <p:sp>
        <p:nvSpPr>
          <p:cNvPr id="59396" name="Line 4"/>
          <p:cNvSpPr>
            <a:spLocks noChangeShapeType="1"/>
          </p:cNvSpPr>
          <p:nvPr/>
        </p:nvSpPr>
        <p:spPr bwMode="auto">
          <a:xfrm>
            <a:off x="611188" y="3355975"/>
            <a:ext cx="7605712" cy="0"/>
          </a:xfrm>
          <a:prstGeom prst="line">
            <a:avLst/>
          </a:prstGeom>
          <a:noFill/>
          <a:ln w="3175000">
            <a:solidFill>
              <a:srgbClr val="00CC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48518" name="Line 6"/>
          <p:cNvSpPr>
            <a:spLocks noChangeShapeType="1"/>
          </p:cNvSpPr>
          <p:nvPr/>
        </p:nvSpPr>
        <p:spPr bwMode="auto">
          <a:xfrm>
            <a:off x="2778125" y="3479800"/>
            <a:ext cx="5589588" cy="15875"/>
          </a:xfrm>
          <a:prstGeom prst="line">
            <a:avLst/>
          </a:prstGeom>
          <a:noFill/>
          <a:ln w="3175000">
            <a:solidFill>
              <a:srgbClr val="CC99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48519" name="Line 7"/>
          <p:cNvSpPr>
            <a:spLocks noChangeShapeType="1"/>
          </p:cNvSpPr>
          <p:nvPr/>
        </p:nvSpPr>
        <p:spPr bwMode="auto">
          <a:xfrm>
            <a:off x="6173788" y="3609975"/>
            <a:ext cx="2324100" cy="14288"/>
          </a:xfrm>
          <a:prstGeom prst="line">
            <a:avLst/>
          </a:prstGeom>
          <a:noFill/>
          <a:ln w="3175000">
            <a:solidFill>
              <a:srgbClr val="FFC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9399" name="Text Box 13"/>
          <p:cNvSpPr txBox="1">
            <a:spLocks noChangeArrowheads="1"/>
          </p:cNvSpPr>
          <p:nvPr/>
        </p:nvSpPr>
        <p:spPr bwMode="auto">
          <a:xfrm>
            <a:off x="661988" y="1881188"/>
            <a:ext cx="1627187" cy="137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100" b="1">
                <a:solidFill>
                  <a:srgbClr val="FFFFFF"/>
                </a:solidFill>
              </a:rPr>
              <a:t>Out of every 100 surveyed employees</a:t>
            </a:r>
          </a:p>
        </p:txBody>
      </p:sp>
      <p:sp>
        <p:nvSpPr>
          <p:cNvPr id="448526" name="Text Box 14"/>
          <p:cNvSpPr txBox="1">
            <a:spLocks noChangeArrowheads="1"/>
          </p:cNvSpPr>
          <p:nvPr/>
        </p:nvSpPr>
        <p:spPr bwMode="auto">
          <a:xfrm>
            <a:off x="2965450" y="2073275"/>
            <a:ext cx="2555875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100" b="1">
                <a:solidFill>
                  <a:srgbClr val="FFFFFF"/>
                </a:solidFill>
              </a:rPr>
              <a:t>68 self-report saving too little</a:t>
            </a:r>
          </a:p>
        </p:txBody>
      </p:sp>
      <p:sp>
        <p:nvSpPr>
          <p:cNvPr id="448528" name="Text Box 16"/>
          <p:cNvSpPr txBox="1">
            <a:spLocks noChangeArrowheads="1"/>
          </p:cNvSpPr>
          <p:nvPr/>
        </p:nvSpPr>
        <p:spPr bwMode="auto">
          <a:xfrm>
            <a:off x="6467475" y="2312988"/>
            <a:ext cx="1863725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100" b="1">
                <a:solidFill>
                  <a:srgbClr val="FFFFFF"/>
                </a:solidFill>
              </a:rPr>
              <a:t>24 plan to raise savings rate in next 2 months</a:t>
            </a:r>
          </a:p>
        </p:txBody>
      </p:sp>
      <p:sp>
        <p:nvSpPr>
          <p:cNvPr id="448530" name="Text Box 18"/>
          <p:cNvSpPr txBox="1">
            <a:spLocks noChangeArrowheads="1"/>
          </p:cNvSpPr>
          <p:nvPr/>
        </p:nvSpPr>
        <p:spPr bwMode="auto">
          <a:xfrm>
            <a:off x="4264025" y="6018213"/>
            <a:ext cx="429895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2100" b="1">
                <a:solidFill>
                  <a:srgbClr val="FF0000"/>
                </a:solidFill>
              </a:rPr>
              <a:t>3 actually follow through</a:t>
            </a:r>
          </a:p>
        </p:txBody>
      </p:sp>
      <p:sp>
        <p:nvSpPr>
          <p:cNvPr id="448531" name="Line 19"/>
          <p:cNvSpPr>
            <a:spLocks noChangeShapeType="1"/>
          </p:cNvSpPr>
          <p:nvPr/>
        </p:nvSpPr>
        <p:spPr bwMode="auto">
          <a:xfrm flipV="1">
            <a:off x="8302625" y="3627438"/>
            <a:ext cx="231775" cy="0"/>
          </a:xfrm>
          <a:prstGeom prst="line">
            <a:avLst/>
          </a:prstGeom>
          <a:noFill/>
          <a:ln w="31750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48532" name="Line 20"/>
          <p:cNvSpPr>
            <a:spLocks noChangeShapeType="1"/>
          </p:cNvSpPr>
          <p:nvPr/>
        </p:nvSpPr>
        <p:spPr bwMode="auto">
          <a:xfrm flipV="1">
            <a:off x="8382000" y="5372100"/>
            <a:ext cx="0" cy="6477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427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8518" grpId="0" animBg="1"/>
      <p:bldP spid="448519" grpId="0" animBg="1"/>
      <p:bldP spid="448526" grpId="0"/>
      <p:bldP spid="448528" grpId="0"/>
      <p:bldP spid="448530" grpId="0"/>
      <p:bldP spid="448531" grpId="0" animBg="1"/>
      <p:bldP spid="448532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943" y="731838"/>
            <a:ext cx="7543800" cy="1295400"/>
          </a:xfrm>
        </p:spPr>
        <p:txBody>
          <a:bodyPr/>
          <a:lstStyle/>
          <a:p>
            <a:r>
              <a:rPr lang="en-US" dirty="0"/>
              <a:t>Credit card pay down</a:t>
            </a:r>
            <a:br>
              <a:rPr lang="en-US" dirty="0"/>
            </a:br>
            <a:r>
              <a:rPr lang="en-US" dirty="0" err="1"/>
              <a:t>Kuchler</a:t>
            </a:r>
            <a:r>
              <a:rPr lang="en-US" dirty="0"/>
              <a:t> and </a:t>
            </a:r>
            <a:r>
              <a:rPr lang="en-US" dirty="0" err="1"/>
              <a:t>Pagel</a:t>
            </a:r>
            <a:r>
              <a:rPr lang="en-US" dirty="0"/>
              <a:t> (2021)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36738"/>
            <a:ext cx="8229600" cy="4411662"/>
          </a:xfrm>
        </p:spPr>
        <p:txBody>
          <a:bodyPr/>
          <a:lstStyle/>
          <a:p>
            <a:r>
              <a:rPr lang="en-US" sz="2800" dirty="0"/>
              <a:t>Data from on-line financial management service </a:t>
            </a:r>
            <a:r>
              <a:rPr lang="en-US" sz="2800" dirty="0" err="1"/>
              <a:t>ReadyForZero</a:t>
            </a:r>
            <a:r>
              <a:rPr lang="en-US" sz="2800" dirty="0"/>
              <a:t>, which gives users help in managing their debt.</a:t>
            </a:r>
          </a:p>
          <a:p>
            <a:r>
              <a:rPr lang="en-US" sz="2800" dirty="0"/>
              <a:t>Median credit card debt at sign-up: $10,669.</a:t>
            </a:r>
          </a:p>
          <a:p>
            <a:r>
              <a:rPr lang="en-US" sz="2800" dirty="0"/>
              <a:t>When users sign up for the site, they plan to reduce their debt significantly.</a:t>
            </a:r>
          </a:p>
          <a:p>
            <a:r>
              <a:rPr lang="en-US" sz="2800" dirty="0"/>
              <a:t>Median plan over first 90 days: </a:t>
            </a:r>
            <a:r>
              <a:rPr lang="en-US" sz="2800" b="1" dirty="0">
                <a:solidFill>
                  <a:srgbClr val="FF0000"/>
                </a:solidFill>
              </a:rPr>
              <a:t>$1,947 </a:t>
            </a:r>
          </a:p>
          <a:p>
            <a:r>
              <a:rPr lang="en-US" sz="2800" dirty="0"/>
              <a:t>Most users reduce their debt levels by very little</a:t>
            </a:r>
          </a:p>
          <a:p>
            <a:r>
              <a:rPr lang="en-US" sz="2800" dirty="0"/>
              <a:t>Median pay down over first 90 days: </a:t>
            </a:r>
            <a:r>
              <a:rPr lang="en-US" sz="2800" b="1" dirty="0">
                <a:solidFill>
                  <a:srgbClr val="FF0000"/>
                </a:solidFill>
              </a:rPr>
              <a:t>$234</a:t>
            </a:r>
            <a:r>
              <a:rPr lang="en-US" sz="2800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62B480-26BF-41D4-9C9E-67735757DEC7}" type="slidenum">
              <a:rPr lang="en-US" altLang="en-US" smtClean="0"/>
              <a:pPr>
                <a:defRPr/>
              </a:pPr>
              <a:t>77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3158944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200" b="1" dirty="0"/>
              <a:t>Estimating discount functions with </a:t>
            </a:r>
            <a:br>
              <a:rPr lang="en-US" sz="3200" b="1" dirty="0"/>
            </a:br>
            <a:r>
              <a:rPr lang="en-US" sz="3200" b="1" dirty="0"/>
              <a:t>consumption choices over the lifecycle</a:t>
            </a:r>
            <a:br>
              <a:rPr lang="en-US" sz="3200" b="1" dirty="0"/>
            </a:br>
            <a:r>
              <a:rPr lang="en-US" sz="2700" dirty="0" err="1"/>
              <a:t>Laibson</a:t>
            </a:r>
            <a:r>
              <a:rPr lang="en-US" sz="2700" dirty="0"/>
              <a:t>, Lee, </a:t>
            </a:r>
            <a:r>
              <a:rPr lang="en-US" sz="2700" dirty="0" err="1"/>
              <a:t>Maxted</a:t>
            </a:r>
            <a:r>
              <a:rPr lang="en-US" sz="2700" dirty="0"/>
              <a:t>, Repetto, </a:t>
            </a:r>
            <a:r>
              <a:rPr lang="en-US" sz="2700" dirty="0" err="1"/>
              <a:t>Tobacman</a:t>
            </a:r>
            <a:r>
              <a:rPr lang="en-US" sz="2700" dirty="0"/>
              <a:t> (2022)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825625"/>
            <a:ext cx="8515351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Demographics: </a:t>
            </a:r>
          </a:p>
          <a:p>
            <a:pPr lvl="1"/>
            <a:r>
              <a:rPr lang="en-US" dirty="0"/>
              <a:t>mortality, child dependents, adult dependents, three educational groups, stochastic labor income with life-course variation</a:t>
            </a:r>
          </a:p>
          <a:p>
            <a:pPr marL="0" indent="0">
              <a:buNone/>
            </a:pPr>
            <a:r>
              <a:rPr lang="en-US" dirty="0"/>
              <a:t>Dynamic Budget Constraint</a:t>
            </a:r>
          </a:p>
          <a:p>
            <a:pPr lvl="1"/>
            <a:r>
              <a:rPr lang="en-US" dirty="0"/>
              <a:t>credit cards with credit limit, liquid and partially illiquid assets</a:t>
            </a:r>
          </a:p>
          <a:p>
            <a:pPr marL="0" indent="0">
              <a:buNone/>
            </a:pPr>
            <a:r>
              <a:rPr lang="en-US" dirty="0"/>
              <a:t>State variables:  </a:t>
            </a:r>
          </a:p>
          <a:p>
            <a:pPr lvl="1"/>
            <a:r>
              <a:rPr lang="en-US" dirty="0"/>
              <a:t>liquid wealth, illiquid wealth, </a:t>
            </a:r>
            <a:r>
              <a:rPr lang="en-US" dirty="0" err="1"/>
              <a:t>autocorrelated</a:t>
            </a:r>
            <a:r>
              <a:rPr lang="en-US" dirty="0"/>
              <a:t> labor income   </a:t>
            </a:r>
          </a:p>
          <a:p>
            <a:pPr marL="0" indent="0">
              <a:buNone/>
            </a:pPr>
            <a:r>
              <a:rPr lang="en-US" dirty="0"/>
              <a:t>Preferences:</a:t>
            </a:r>
          </a:p>
          <a:p>
            <a:pPr lvl="1"/>
            <a:r>
              <a:rPr lang="en-US" dirty="0"/>
              <a:t>Present bias (naïve case) and constant relative risk aversion</a:t>
            </a:r>
          </a:p>
        </p:txBody>
      </p:sp>
    </p:spTree>
    <p:extLst>
      <p:ext uri="{BB962C8B-B14F-4D97-AF65-F5344CB8AC3E}">
        <p14:creationId xmlns:p14="http://schemas.microsoft.com/office/powerpoint/2010/main" val="2485213246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Method of simulated moments.</a:t>
            </a:r>
          </a:p>
          <a:p>
            <a:pPr lvl="1"/>
            <a:r>
              <a:rPr lang="en-US" dirty="0"/>
              <a:t>Solve for the preference parameters (discounting and risk aversion) that minimize the weighted squared difference between 16 simulated and empirical balance sheet moments.</a:t>
            </a:r>
          </a:p>
          <a:p>
            <a:r>
              <a:rPr lang="en-US" dirty="0"/>
              <a:t>Main population: US households with a high school education and not a college education</a:t>
            </a:r>
          </a:p>
        </p:txBody>
      </p:sp>
    </p:spTree>
    <p:extLst>
      <p:ext uri="{BB962C8B-B14F-4D97-AF65-F5344CB8AC3E}">
        <p14:creationId xmlns:p14="http://schemas.microsoft.com/office/powerpoint/2010/main" val="25280420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/>
              <a:t>Correct responses: By Gender</a:t>
            </a:r>
          </a:p>
        </p:txBody>
      </p:sp>
      <p:graphicFrame>
        <p:nvGraphicFramePr>
          <p:cNvPr id="654339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838200" y="914400"/>
          <a:ext cx="7010400" cy="510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5477" name="Chart" r:id="rId3" imgW="4905375" imgH="3629025" progId="Excel.Chart.8">
                  <p:embed/>
                </p:oleObj>
              </mc:Choice>
              <mc:Fallback>
                <p:oleObj name="Chart" r:id="rId3" imgW="4905375" imgH="3629025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4041" b="3398"/>
                      <a:stretch>
                        <a:fillRect/>
                      </a:stretch>
                    </p:blipFill>
                    <p:spPr bwMode="auto">
                      <a:xfrm>
                        <a:off x="838200" y="914400"/>
                        <a:ext cx="7010400" cy="510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99184571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567077-A378-550C-DC4C-79B554399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Discount function admits present bias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377FF3A-55D6-5475-AECE-977BFA20060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719263"/>
                <a:ext cx="8534400" cy="4411662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𝛽𝛿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+2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+2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+3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+…</m:t>
                          </m:r>
                        </m:e>
                      </m:d>
                    </m:oMath>
                  </m:oMathPara>
                </a14:m>
                <a:endParaRPr lang="en-US" sz="3200" dirty="0"/>
              </a:p>
              <a:p>
                <a:pPr marL="0" indent="0">
                  <a:buNone/>
                </a:pPr>
                <a:endParaRPr lang="en-US" sz="32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sz="3200" dirty="0"/>
                  <a:t> is the present bias parameter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sz="3200" dirty="0"/>
                  <a:t> is the long-run exponential discount factor</a:t>
                </a:r>
              </a:p>
              <a:p>
                <a:pPr marL="0" indent="0">
                  <a:buNone/>
                </a:pPr>
                <a:endParaRPr lang="en-US" sz="3200" dirty="0"/>
              </a:p>
              <a:p>
                <a:pPr marL="0" indent="0">
                  <a:buNone/>
                </a:pPr>
                <a:r>
                  <a:rPr lang="en-US" sz="3200" dirty="0"/>
                  <a:t>Present bias is the case in which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&lt;1</m:t>
                    </m:r>
                  </m:oMath>
                </a14:m>
                <a:endParaRPr lang="en-US" sz="3200" dirty="0"/>
              </a:p>
              <a:p>
                <a:endParaRPr lang="en-US" sz="32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377FF3A-55D6-5475-AECE-977BFA20060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719263"/>
                <a:ext cx="8534400" cy="4411662"/>
              </a:xfrm>
              <a:blipFill>
                <a:blip r:embed="rId2"/>
                <a:stretch>
                  <a:fillRect l="-17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66B48E-F9D9-3F29-AB6B-327BF366B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62B480-26BF-41D4-9C9E-67735757DEC7}" type="slidenum">
              <a:rPr lang="en-US" altLang="en-US" smtClean="0"/>
              <a:pPr>
                <a:defRPr/>
              </a:pPr>
              <a:t>80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3431991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Table 28"/>
          <p:cNvGraphicFramePr>
            <a:graphicFrameLocks noGrp="1"/>
          </p:cNvGraphicFramePr>
          <p:nvPr/>
        </p:nvGraphicFramePr>
        <p:xfrm>
          <a:off x="152400" y="3"/>
          <a:ext cx="8991600" cy="6789528"/>
        </p:xfrm>
        <a:graphic>
          <a:graphicData uri="http://schemas.openxmlformats.org/drawingml/2006/table">
            <a:tbl>
              <a:tblPr/>
              <a:tblGrid>
                <a:gridCol w="25400">
                  <a:extLst>
                    <a:ext uri="{9D8B030D-6E8A-4147-A177-3AD203B41FA5}">
                      <a16:colId xmlns:a16="http://schemas.microsoft.com/office/drawing/2014/main" val="951288435"/>
                    </a:ext>
                  </a:extLst>
                </a:gridCol>
                <a:gridCol w="1575623">
                  <a:extLst>
                    <a:ext uri="{9D8B030D-6E8A-4147-A177-3AD203B41FA5}">
                      <a16:colId xmlns:a16="http://schemas.microsoft.com/office/drawing/2014/main" val="2699857266"/>
                    </a:ext>
                  </a:extLst>
                </a:gridCol>
                <a:gridCol w="3080756">
                  <a:extLst>
                    <a:ext uri="{9D8B030D-6E8A-4147-A177-3AD203B41FA5}">
                      <a16:colId xmlns:a16="http://schemas.microsoft.com/office/drawing/2014/main" val="3907099737"/>
                    </a:ext>
                  </a:extLst>
                </a:gridCol>
                <a:gridCol w="113206">
                  <a:extLst>
                    <a:ext uri="{9D8B030D-6E8A-4147-A177-3AD203B41FA5}">
                      <a16:colId xmlns:a16="http://schemas.microsoft.com/office/drawing/2014/main" val="3689418416"/>
                    </a:ext>
                  </a:extLst>
                </a:gridCol>
                <a:gridCol w="1148204">
                  <a:extLst>
                    <a:ext uri="{9D8B030D-6E8A-4147-A177-3AD203B41FA5}">
                      <a16:colId xmlns:a16="http://schemas.microsoft.com/office/drawing/2014/main" val="2856361968"/>
                    </a:ext>
                  </a:extLst>
                </a:gridCol>
                <a:gridCol w="946059">
                  <a:extLst>
                    <a:ext uri="{9D8B030D-6E8A-4147-A177-3AD203B41FA5}">
                      <a16:colId xmlns:a16="http://schemas.microsoft.com/office/drawing/2014/main" val="3195156344"/>
                    </a:ext>
                  </a:extLst>
                </a:gridCol>
                <a:gridCol w="61796">
                  <a:extLst>
                    <a:ext uri="{9D8B030D-6E8A-4147-A177-3AD203B41FA5}">
                      <a16:colId xmlns:a16="http://schemas.microsoft.com/office/drawing/2014/main" val="3285650893"/>
                    </a:ext>
                  </a:extLst>
                </a:gridCol>
                <a:gridCol w="827773">
                  <a:extLst>
                    <a:ext uri="{9D8B030D-6E8A-4147-A177-3AD203B41FA5}">
                      <a16:colId xmlns:a16="http://schemas.microsoft.com/office/drawing/2014/main" val="3950467135"/>
                    </a:ext>
                  </a:extLst>
                </a:gridCol>
                <a:gridCol w="72661">
                  <a:extLst>
                    <a:ext uri="{9D8B030D-6E8A-4147-A177-3AD203B41FA5}">
                      <a16:colId xmlns:a16="http://schemas.microsoft.com/office/drawing/2014/main" val="238398287"/>
                    </a:ext>
                  </a:extLst>
                </a:gridCol>
                <a:gridCol w="1140122">
                  <a:extLst>
                    <a:ext uri="{9D8B030D-6E8A-4147-A177-3AD203B41FA5}">
                      <a16:colId xmlns:a16="http://schemas.microsoft.com/office/drawing/2014/main" val="1183622854"/>
                    </a:ext>
                  </a:extLst>
                </a:gridCol>
              </a:tblGrid>
              <a:tr h="321316">
                <a:tc gridSpan="2">
                  <a:txBody>
                    <a:bodyPr/>
                    <a:lstStyle/>
                    <a:p>
                      <a:pPr algn="r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β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β=1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0022126"/>
                  </a:ext>
                </a:extLst>
              </a:tr>
              <a:tr h="321316">
                <a:tc gridSpan="3"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(short run discount factor) β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0.50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1.00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4379471"/>
                  </a:ext>
                </a:extLst>
              </a:tr>
              <a:tr h="321316">
                <a:tc gridSpan="3"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(long-run, exponential discount factor) δ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0.99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0.96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6538212"/>
                  </a:ext>
                </a:extLst>
              </a:tr>
              <a:tr h="321316">
                <a:tc gridSpan="3">
                  <a:txBody>
                    <a:bodyPr/>
                    <a:lstStyle/>
                    <a:p>
                      <a:pPr algn="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relative risk aversion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1.32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1.42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0469188"/>
                  </a:ext>
                </a:extLst>
              </a:tr>
              <a:tr h="321316">
                <a:tc>
                  <a:txBody>
                    <a:bodyPr/>
                    <a:lstStyle/>
                    <a:p>
                      <a:pPr algn="r" fontAlgn="ctr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Simulated Moments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Moments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Age buckets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1266009"/>
                  </a:ext>
                </a:extLst>
              </a:tr>
              <a:tr h="32131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4" gridSpan="2">
                  <a:txBody>
                    <a:bodyPr/>
                    <a:lstStyle/>
                    <a:p>
                      <a:pPr algn="ctr" fontAlgn="ctr"/>
                      <a:r>
                        <a:rPr lang="en-US" sz="26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% households with credit card debt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 hMerge="1">
                  <a:txBody>
                    <a:bodyPr/>
                    <a:lstStyle/>
                    <a:p>
                      <a:pPr algn="ctr" fontAlgn="ctr"/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0.58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0.28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100" b="1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0.81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1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21-30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0517698"/>
                  </a:ext>
                </a:extLst>
              </a:tr>
              <a:tr h="321316">
                <a:tc>
                  <a:txBody>
                    <a:bodyPr/>
                    <a:lstStyle/>
                    <a:p>
                      <a:pPr algn="l" fontAlgn="ctr"/>
                      <a:endParaRPr lang="en-US" sz="1200" b="1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0.59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0.24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100" b="1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0.78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1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31-40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6082583"/>
                  </a:ext>
                </a:extLst>
              </a:tr>
              <a:tr h="321316">
                <a:tc>
                  <a:txBody>
                    <a:bodyPr/>
                    <a:lstStyle/>
                    <a:p>
                      <a:pPr algn="l" fontAlgn="ctr"/>
                      <a:endParaRPr lang="en-US" sz="1200" b="1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0.57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0.26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100" b="1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0.75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1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41-50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6072516"/>
                  </a:ext>
                </a:extLst>
              </a:tr>
              <a:tr h="32131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0.55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0.26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100" b="1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0.66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1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51-60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0165700"/>
                  </a:ext>
                </a:extLst>
              </a:tr>
              <a:tr h="321316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4" gridSpan="2"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 hMerge="1"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0.11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0.03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100" b="1" i="0" u="none" strike="noStrike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0.14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1" i="0" u="none" strike="noStrike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21-30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7099498"/>
                  </a:ext>
                </a:extLst>
              </a:tr>
              <a:tr h="321316"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0.14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0.03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100" b="1" i="0" u="none" strike="noStrike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0.14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1" i="0" u="none" strike="noStrike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31-40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3626020"/>
                  </a:ext>
                </a:extLst>
              </a:tr>
              <a:tr h="321316"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0.17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0.04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100" b="1" i="0" u="none" strike="noStrike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0.19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1" i="0" u="none" strike="noStrike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41-50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560544"/>
                  </a:ext>
                </a:extLst>
              </a:tr>
              <a:tr h="321316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0.20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0.05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1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0.20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1" i="0" u="none" strike="noStrike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51-60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5774818"/>
                  </a:ext>
                </a:extLst>
              </a:tr>
              <a:tr h="321316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4" grid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 hMerge="1">
                  <a:txBody>
                    <a:bodyPr/>
                    <a:lstStyle/>
                    <a:p>
                      <a:pPr algn="ctr" fontAlgn="ctr"/>
                      <a:endParaRPr lang="en-US" sz="1200" b="1" i="0" u="none" strike="noStrike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1.11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0.96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1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1.19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1" i="0" u="none" strike="noStrike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21-30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0143629"/>
                  </a:ext>
                </a:extLst>
              </a:tr>
              <a:tr h="321316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1.48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0.98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100" b="1" i="0" u="none" strike="noStrike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1.78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1" i="0" u="none" strike="noStrike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31-40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4712028"/>
                  </a:ext>
                </a:extLst>
              </a:tr>
              <a:tr h="321316"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2.45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2.02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100" b="1" i="0" u="none" strike="noStrike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2.94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1" i="0" u="none" strike="noStrike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41-50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4146739"/>
                  </a:ext>
                </a:extLst>
              </a:tr>
              <a:tr h="321316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4.34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4.14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100" b="1" i="0" u="none" strike="noStrike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4.24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51-60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2391976"/>
                  </a:ext>
                </a:extLst>
              </a:tr>
              <a:tr h="321316"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4" gridSpan="2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 hMerge="1">
                  <a:txBody>
                    <a:bodyPr/>
                    <a:lstStyle/>
                    <a:p>
                      <a:pPr algn="ctr" fontAlgn="ctr"/>
                      <a:endParaRPr lang="en-US" sz="1200" b="1" i="0" u="none" strike="noStrike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</a:rPr>
                        <a:t>1.96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</a:rPr>
                        <a:t>1.94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100" b="1" i="0" u="none" strike="noStrike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</a:rPr>
                        <a:t>1.91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1" i="0" u="none" strike="noStrike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21-30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5065258"/>
                  </a:ext>
                </a:extLst>
              </a:tr>
              <a:tr h="321316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</a:rPr>
                        <a:t>3.04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</a:rPr>
                        <a:t>2.88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100" b="1" i="0" u="none" strike="noStrike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</a:rPr>
                        <a:t>2.66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1" i="0" u="none" strike="noStrike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31-40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7473098"/>
                  </a:ext>
                </a:extLst>
              </a:tr>
              <a:tr h="321316"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</a:rPr>
                        <a:t>4.56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</a:rPr>
                        <a:t>4.24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100" b="1" i="0" u="none" strike="noStrike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</a:rPr>
                        <a:t>4.89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1" i="0" u="none" strike="noStrike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41-50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5080522"/>
                  </a:ext>
                </a:extLst>
              </a:tr>
              <a:tr h="321316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</a:rPr>
                        <a:t>7.45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</a:rPr>
                        <a:t>6.28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100" b="1" i="0" u="none" strike="noStrike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</a:rPr>
                        <a:t>8.10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1" i="0" u="none" strike="noStrike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51-60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200059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1"/>
              <p:cNvSpPr txBox="1"/>
              <p:nvPr/>
            </p:nvSpPr>
            <p:spPr>
              <a:xfrm>
                <a:off x="1361486" y="3126306"/>
                <a:ext cx="3760377" cy="1249562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square" lIns="0" tIns="0" rIns="0" bIns="0" rtlCol="0" anchor="t">
                <a:no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kumimoji="0" lang="en-US" sz="24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/>
                            </a:rPr>
                            <m:t>average</m:t>
                          </m:r>
                          <m:r>
                            <m:rPr>
                              <m:nor/>
                            </m:rPr>
                            <a:rPr kumimoji="0" lang="en-US" sz="24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kumimoji="0" lang="en-US" sz="24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/>
                            </a:rPr>
                            <m:t>credit</m:t>
                          </m:r>
                          <m:r>
                            <m:rPr>
                              <m:nor/>
                            </m:rPr>
                            <a:rPr kumimoji="0" lang="en-US" sz="24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kumimoji="0" lang="en-US" sz="24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/>
                            </a:rPr>
                            <m:t>card</m:t>
                          </m:r>
                          <m:r>
                            <m:rPr>
                              <m:nor/>
                            </m:rPr>
                            <a:rPr kumimoji="0" lang="en-US" sz="24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kumimoji="0" lang="en-US" sz="24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/>
                            </a:rPr>
                            <m:t>debt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kumimoji="0" lang="en-US" sz="24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/>
                            </a:rPr>
                            <m:t>average</m:t>
                          </m:r>
                          <m:r>
                            <m:rPr>
                              <m:nor/>
                            </m:rPr>
                            <a:rPr kumimoji="0" lang="en-US" sz="24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kumimoji="0" lang="en-US" sz="24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/>
                            </a:rPr>
                            <m:t>income</m:t>
                          </m:r>
                        </m:den>
                      </m:f>
                    </m:oMath>
                  </m:oMathPara>
                </a14:m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</mc:Choice>
        <mc:Fallback xmlns="">
          <p:sp>
            <p:nvSpPr>
              <p:cNvPr id="30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1486" y="3126306"/>
                <a:ext cx="3760377" cy="124956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9"/>
              <p:cNvSpPr txBox="1"/>
              <p:nvPr/>
            </p:nvSpPr>
            <p:spPr>
              <a:xfrm>
                <a:off x="1752598" y="5720327"/>
                <a:ext cx="3760377" cy="1249562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square" lIns="0" tIns="0" rIns="0" bIns="0" rtlCol="0" anchor="t">
                <a:no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kumimoji="0" lang="en-US" sz="24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/>
                            </a:rPr>
                            <m:t>average</m:t>
                          </m:r>
                          <m:r>
                            <m:rPr>
                              <m:nor/>
                            </m:rPr>
                            <a:rPr kumimoji="0" lang="en-US" sz="24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/>
                            </a:rPr>
                            <m:t> </m:t>
                          </m:r>
                          <m:r>
                            <a:rPr kumimoji="0" lang="en-US" sz="24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𝐧𝐞𝐭</m:t>
                          </m:r>
                          <m:r>
                            <a:rPr kumimoji="0" lang="en-US" sz="24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 </m:t>
                          </m:r>
                          <m:r>
                            <a:rPr kumimoji="0" lang="en-US" sz="24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𝐰𝐨𝐫𝐭𝐡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kumimoji="0" lang="en-US" sz="24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/>
                            </a:rPr>
                            <m:t>average</m:t>
                          </m:r>
                          <m:r>
                            <m:rPr>
                              <m:nor/>
                            </m:rPr>
                            <a:rPr kumimoji="0" lang="en-US" sz="24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kumimoji="0" lang="en-US" sz="24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/>
                            </a:rPr>
                            <m:t>income</m:t>
                          </m:r>
                        </m:den>
                      </m:f>
                    </m:oMath>
                  </m:oMathPara>
                </a14:m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</mc:Choice>
        <mc:Fallback xmlns="">
          <p:sp>
            <p:nvSpPr>
              <p:cNvPr id="32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598" y="5720327"/>
                <a:ext cx="3760377" cy="124956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11"/>
          <p:cNvSpPr txBox="1"/>
          <p:nvPr/>
        </p:nvSpPr>
        <p:spPr>
          <a:xfrm>
            <a:off x="132641" y="5526201"/>
            <a:ext cx="3239913" cy="646331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households w/o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credit card debt:</a:t>
            </a:r>
          </a:p>
        </p:txBody>
      </p:sp>
      <p:sp>
        <p:nvSpPr>
          <p:cNvPr id="2" name="Rectangle 1"/>
          <p:cNvSpPr/>
          <p:nvPr/>
        </p:nvSpPr>
        <p:spPr>
          <a:xfrm>
            <a:off x="132641" y="3"/>
            <a:ext cx="6922677" cy="15785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889271" y="152403"/>
            <a:ext cx="2156421" cy="66757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8"/>
              <p:cNvSpPr txBox="1"/>
              <p:nvPr/>
            </p:nvSpPr>
            <p:spPr>
              <a:xfrm>
                <a:off x="1611367" y="4432129"/>
                <a:ext cx="3760377" cy="1249562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square" lIns="0" tIns="0" rIns="0" bIns="0" rtlCol="0" anchor="t">
                <a:no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kumimoji="0" lang="en-US" sz="24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/>
                            </a:rPr>
                            <m:t>average</m:t>
                          </m:r>
                          <m:r>
                            <m:rPr>
                              <m:nor/>
                            </m:rPr>
                            <a:rPr kumimoji="0" lang="en-US" sz="24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/>
                            </a:rPr>
                            <m:t> </m:t>
                          </m:r>
                          <m:r>
                            <a:rPr kumimoji="0" lang="en-US" sz="24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𝐧𝐞𝐭</m:t>
                          </m:r>
                          <m:r>
                            <a:rPr kumimoji="0" lang="en-US" sz="24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 </m:t>
                          </m:r>
                          <m:r>
                            <a:rPr kumimoji="0" lang="en-US" sz="24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𝐰𝐨𝐫𝐭𝐡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kumimoji="0" lang="en-US" sz="24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/>
                            </a:rPr>
                            <m:t>average</m:t>
                          </m:r>
                          <m:r>
                            <m:rPr>
                              <m:nor/>
                            </m:rPr>
                            <a:rPr kumimoji="0" lang="en-US" sz="24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kumimoji="0" lang="en-US" sz="24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/>
                            </a:rPr>
                            <m:t>income</m:t>
                          </m:r>
                        </m:den>
                      </m:f>
                    </m:oMath>
                  </m:oMathPara>
                </a14:m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</mc:Choice>
        <mc:Fallback xmlns="">
          <p:sp>
            <p:nvSpPr>
              <p:cNvPr id="10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1367" y="4432129"/>
                <a:ext cx="3760377" cy="124956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2"/>
          <p:cNvSpPr txBox="1"/>
          <p:nvPr/>
        </p:nvSpPr>
        <p:spPr>
          <a:xfrm>
            <a:off x="152400" y="4234405"/>
            <a:ext cx="3722218" cy="646331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households with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credit card debt:</a:t>
            </a:r>
          </a:p>
        </p:txBody>
      </p:sp>
    </p:spTree>
    <p:extLst>
      <p:ext uri="{BB962C8B-B14F-4D97-AF65-F5344CB8AC3E}">
        <p14:creationId xmlns:p14="http://schemas.microsoft.com/office/powerpoint/2010/main" val="900231598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Table 28"/>
          <p:cNvGraphicFramePr>
            <a:graphicFrameLocks noGrp="1"/>
          </p:cNvGraphicFramePr>
          <p:nvPr/>
        </p:nvGraphicFramePr>
        <p:xfrm>
          <a:off x="152400" y="3"/>
          <a:ext cx="8991600" cy="6789528"/>
        </p:xfrm>
        <a:graphic>
          <a:graphicData uri="http://schemas.openxmlformats.org/drawingml/2006/table">
            <a:tbl>
              <a:tblPr/>
              <a:tblGrid>
                <a:gridCol w="25400">
                  <a:extLst>
                    <a:ext uri="{9D8B030D-6E8A-4147-A177-3AD203B41FA5}">
                      <a16:colId xmlns:a16="http://schemas.microsoft.com/office/drawing/2014/main" val="951288435"/>
                    </a:ext>
                  </a:extLst>
                </a:gridCol>
                <a:gridCol w="1575623">
                  <a:extLst>
                    <a:ext uri="{9D8B030D-6E8A-4147-A177-3AD203B41FA5}">
                      <a16:colId xmlns:a16="http://schemas.microsoft.com/office/drawing/2014/main" val="2699857266"/>
                    </a:ext>
                  </a:extLst>
                </a:gridCol>
                <a:gridCol w="3080756">
                  <a:extLst>
                    <a:ext uri="{9D8B030D-6E8A-4147-A177-3AD203B41FA5}">
                      <a16:colId xmlns:a16="http://schemas.microsoft.com/office/drawing/2014/main" val="3907099737"/>
                    </a:ext>
                  </a:extLst>
                </a:gridCol>
                <a:gridCol w="113206">
                  <a:extLst>
                    <a:ext uri="{9D8B030D-6E8A-4147-A177-3AD203B41FA5}">
                      <a16:colId xmlns:a16="http://schemas.microsoft.com/office/drawing/2014/main" val="3689418416"/>
                    </a:ext>
                  </a:extLst>
                </a:gridCol>
                <a:gridCol w="1148204">
                  <a:extLst>
                    <a:ext uri="{9D8B030D-6E8A-4147-A177-3AD203B41FA5}">
                      <a16:colId xmlns:a16="http://schemas.microsoft.com/office/drawing/2014/main" val="2856361968"/>
                    </a:ext>
                  </a:extLst>
                </a:gridCol>
                <a:gridCol w="946059">
                  <a:extLst>
                    <a:ext uri="{9D8B030D-6E8A-4147-A177-3AD203B41FA5}">
                      <a16:colId xmlns:a16="http://schemas.microsoft.com/office/drawing/2014/main" val="3195156344"/>
                    </a:ext>
                  </a:extLst>
                </a:gridCol>
                <a:gridCol w="61796">
                  <a:extLst>
                    <a:ext uri="{9D8B030D-6E8A-4147-A177-3AD203B41FA5}">
                      <a16:colId xmlns:a16="http://schemas.microsoft.com/office/drawing/2014/main" val="3285650893"/>
                    </a:ext>
                  </a:extLst>
                </a:gridCol>
                <a:gridCol w="827773">
                  <a:extLst>
                    <a:ext uri="{9D8B030D-6E8A-4147-A177-3AD203B41FA5}">
                      <a16:colId xmlns:a16="http://schemas.microsoft.com/office/drawing/2014/main" val="3950467135"/>
                    </a:ext>
                  </a:extLst>
                </a:gridCol>
                <a:gridCol w="72661">
                  <a:extLst>
                    <a:ext uri="{9D8B030D-6E8A-4147-A177-3AD203B41FA5}">
                      <a16:colId xmlns:a16="http://schemas.microsoft.com/office/drawing/2014/main" val="238398287"/>
                    </a:ext>
                  </a:extLst>
                </a:gridCol>
                <a:gridCol w="1140122">
                  <a:extLst>
                    <a:ext uri="{9D8B030D-6E8A-4147-A177-3AD203B41FA5}">
                      <a16:colId xmlns:a16="http://schemas.microsoft.com/office/drawing/2014/main" val="1183622854"/>
                    </a:ext>
                  </a:extLst>
                </a:gridCol>
              </a:tblGrid>
              <a:tr h="321316">
                <a:tc gridSpan="2">
                  <a:txBody>
                    <a:bodyPr/>
                    <a:lstStyle/>
                    <a:p>
                      <a:pPr algn="r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β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flexible</a:t>
                      </a:r>
                      <a:endParaRPr lang="el-GR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β=1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0022126"/>
                  </a:ext>
                </a:extLst>
              </a:tr>
              <a:tr h="321316">
                <a:tc gridSpan="3"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(short run discount factor) β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0.50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1.00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4379471"/>
                  </a:ext>
                </a:extLst>
              </a:tr>
              <a:tr h="321316">
                <a:tc gridSpan="3"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(long-run, exponential discount factor) δ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0.99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0.96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6538212"/>
                  </a:ext>
                </a:extLst>
              </a:tr>
              <a:tr h="321316">
                <a:tc gridSpan="3">
                  <a:txBody>
                    <a:bodyPr/>
                    <a:lstStyle/>
                    <a:p>
                      <a:pPr algn="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relative risk aversion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1.32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1.42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0469188"/>
                  </a:ext>
                </a:extLst>
              </a:tr>
              <a:tr h="321316">
                <a:tc>
                  <a:txBody>
                    <a:bodyPr/>
                    <a:lstStyle/>
                    <a:p>
                      <a:pPr algn="r" fontAlgn="ctr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Simulated Moments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Moments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Age buckets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1266009"/>
                  </a:ext>
                </a:extLst>
              </a:tr>
              <a:tr h="32131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4" gridSpan="2">
                  <a:txBody>
                    <a:bodyPr/>
                    <a:lstStyle/>
                    <a:p>
                      <a:pPr algn="ctr" fontAlgn="ctr"/>
                      <a:r>
                        <a:rPr lang="en-US" sz="26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% households with credit card debt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 hMerge="1">
                  <a:txBody>
                    <a:bodyPr/>
                    <a:lstStyle/>
                    <a:p>
                      <a:pPr algn="ctr" fontAlgn="ctr"/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0.58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0.28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100" b="1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0.81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1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21-30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0517698"/>
                  </a:ext>
                </a:extLst>
              </a:tr>
              <a:tr h="321316">
                <a:tc>
                  <a:txBody>
                    <a:bodyPr/>
                    <a:lstStyle/>
                    <a:p>
                      <a:pPr algn="l" fontAlgn="ctr"/>
                      <a:endParaRPr lang="en-US" sz="1200" b="1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0.59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0.24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100" b="1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0.78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1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31-40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6082583"/>
                  </a:ext>
                </a:extLst>
              </a:tr>
              <a:tr h="321316">
                <a:tc>
                  <a:txBody>
                    <a:bodyPr/>
                    <a:lstStyle/>
                    <a:p>
                      <a:pPr algn="l" fontAlgn="ctr"/>
                      <a:endParaRPr lang="en-US" sz="1200" b="1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0.57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0.26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100" b="1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0.75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1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41-50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6072516"/>
                  </a:ext>
                </a:extLst>
              </a:tr>
              <a:tr h="32131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0.55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0.26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100" b="1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0.66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1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51-60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0165700"/>
                  </a:ext>
                </a:extLst>
              </a:tr>
              <a:tr h="321316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4" gridSpan="2"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 hMerge="1"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0.11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0.03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100" b="1" i="0" u="none" strike="noStrike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0.14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1" i="0" u="none" strike="noStrike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21-30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7099498"/>
                  </a:ext>
                </a:extLst>
              </a:tr>
              <a:tr h="321316"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0.14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0.03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100" b="1" i="0" u="none" strike="noStrike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0.14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1" i="0" u="none" strike="noStrike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31-40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3626020"/>
                  </a:ext>
                </a:extLst>
              </a:tr>
              <a:tr h="321316"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0.17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0.04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100" b="1" i="0" u="none" strike="noStrike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0.19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1" i="0" u="none" strike="noStrike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41-50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560544"/>
                  </a:ext>
                </a:extLst>
              </a:tr>
              <a:tr h="321316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0.20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0.05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1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0.20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1" i="0" u="none" strike="noStrike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51-60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5774818"/>
                  </a:ext>
                </a:extLst>
              </a:tr>
              <a:tr h="321316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4" grid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 hMerge="1">
                  <a:txBody>
                    <a:bodyPr/>
                    <a:lstStyle/>
                    <a:p>
                      <a:pPr algn="ctr" fontAlgn="ctr"/>
                      <a:endParaRPr lang="en-US" sz="1200" b="1" i="0" u="none" strike="noStrike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1.11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0.96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1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1.19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1" i="0" u="none" strike="noStrike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21-30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0143629"/>
                  </a:ext>
                </a:extLst>
              </a:tr>
              <a:tr h="321316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1.48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0.98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100" b="1" i="0" u="none" strike="noStrike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1.78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1" i="0" u="none" strike="noStrike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31-40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4712028"/>
                  </a:ext>
                </a:extLst>
              </a:tr>
              <a:tr h="321316"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2.45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2.02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100" b="1" i="0" u="none" strike="noStrike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2.94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1" i="0" u="none" strike="noStrike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41-50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4146739"/>
                  </a:ext>
                </a:extLst>
              </a:tr>
              <a:tr h="321316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4.34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4.14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100" b="1" i="0" u="none" strike="noStrike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4.24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51-60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2391976"/>
                  </a:ext>
                </a:extLst>
              </a:tr>
              <a:tr h="321316"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4" gridSpan="2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 hMerge="1">
                  <a:txBody>
                    <a:bodyPr/>
                    <a:lstStyle/>
                    <a:p>
                      <a:pPr algn="ctr" fontAlgn="ctr"/>
                      <a:endParaRPr lang="en-US" sz="1200" b="1" i="0" u="none" strike="noStrike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</a:rPr>
                        <a:t>1.96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</a:rPr>
                        <a:t>1.94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100" b="1" i="0" u="none" strike="noStrike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</a:rPr>
                        <a:t>1.91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1" i="0" u="none" strike="noStrike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21-30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5065258"/>
                  </a:ext>
                </a:extLst>
              </a:tr>
              <a:tr h="321316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</a:rPr>
                        <a:t>3.04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</a:rPr>
                        <a:t>2.88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100" b="1" i="0" u="none" strike="noStrike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</a:rPr>
                        <a:t>2.66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1" i="0" u="none" strike="noStrike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31-40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7473098"/>
                  </a:ext>
                </a:extLst>
              </a:tr>
              <a:tr h="321316"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</a:rPr>
                        <a:t>4.56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</a:rPr>
                        <a:t>4.24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100" b="1" i="0" u="none" strike="noStrike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</a:rPr>
                        <a:t>4.89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1" i="0" u="none" strike="noStrike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41-50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5080522"/>
                  </a:ext>
                </a:extLst>
              </a:tr>
              <a:tr h="321316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</a:rPr>
                        <a:t>7.45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</a:rPr>
                        <a:t>6.28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100" b="1" i="0" u="none" strike="noStrike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</a:rPr>
                        <a:t>8.10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1" i="0" u="none" strike="noStrike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51-60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200059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1"/>
              <p:cNvSpPr txBox="1"/>
              <p:nvPr/>
            </p:nvSpPr>
            <p:spPr>
              <a:xfrm>
                <a:off x="1361486" y="3126306"/>
                <a:ext cx="3760377" cy="1249562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square" lIns="0" tIns="0" rIns="0" bIns="0" rtlCol="0" anchor="t">
                <a:no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kumimoji="0" lang="en-US" sz="24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/>
                            </a:rPr>
                            <m:t>average</m:t>
                          </m:r>
                          <m:r>
                            <m:rPr>
                              <m:nor/>
                            </m:rPr>
                            <a:rPr kumimoji="0" lang="en-US" sz="24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kumimoji="0" lang="en-US" sz="24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/>
                            </a:rPr>
                            <m:t>credit</m:t>
                          </m:r>
                          <m:r>
                            <m:rPr>
                              <m:nor/>
                            </m:rPr>
                            <a:rPr kumimoji="0" lang="en-US" sz="24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kumimoji="0" lang="en-US" sz="24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/>
                            </a:rPr>
                            <m:t>card</m:t>
                          </m:r>
                          <m:r>
                            <m:rPr>
                              <m:nor/>
                            </m:rPr>
                            <a:rPr kumimoji="0" lang="en-US" sz="24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kumimoji="0" lang="en-US" sz="24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/>
                            </a:rPr>
                            <m:t>debt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kumimoji="0" lang="en-US" sz="24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/>
                            </a:rPr>
                            <m:t>average</m:t>
                          </m:r>
                          <m:r>
                            <m:rPr>
                              <m:nor/>
                            </m:rPr>
                            <a:rPr kumimoji="0" lang="en-US" sz="24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kumimoji="0" lang="en-US" sz="24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/>
                            </a:rPr>
                            <m:t>income</m:t>
                          </m:r>
                        </m:den>
                      </m:f>
                    </m:oMath>
                  </m:oMathPara>
                </a14:m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</mc:Choice>
        <mc:Fallback xmlns="">
          <p:sp>
            <p:nvSpPr>
              <p:cNvPr id="30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1486" y="3126306"/>
                <a:ext cx="3760377" cy="124956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9"/>
              <p:cNvSpPr txBox="1"/>
              <p:nvPr/>
            </p:nvSpPr>
            <p:spPr>
              <a:xfrm>
                <a:off x="1752598" y="5720327"/>
                <a:ext cx="3760377" cy="1249562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square" lIns="0" tIns="0" rIns="0" bIns="0" rtlCol="0" anchor="t">
                <a:no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kumimoji="0" lang="en-US" sz="24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/>
                            </a:rPr>
                            <m:t>average</m:t>
                          </m:r>
                          <m:r>
                            <m:rPr>
                              <m:nor/>
                            </m:rPr>
                            <a:rPr kumimoji="0" lang="en-US" sz="24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/>
                            </a:rPr>
                            <m:t> </m:t>
                          </m:r>
                          <m:r>
                            <a:rPr kumimoji="0" lang="en-US" sz="24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𝐧𝐞𝐭</m:t>
                          </m:r>
                          <m:r>
                            <a:rPr kumimoji="0" lang="en-US" sz="24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 </m:t>
                          </m:r>
                          <m:r>
                            <a:rPr kumimoji="0" lang="en-US" sz="24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𝐰𝐨𝐫𝐭𝐡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kumimoji="0" lang="en-US" sz="24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/>
                            </a:rPr>
                            <m:t>average</m:t>
                          </m:r>
                          <m:r>
                            <m:rPr>
                              <m:nor/>
                            </m:rPr>
                            <a:rPr kumimoji="0" lang="en-US" sz="24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kumimoji="0" lang="en-US" sz="24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/>
                            </a:rPr>
                            <m:t>income</m:t>
                          </m:r>
                        </m:den>
                      </m:f>
                    </m:oMath>
                  </m:oMathPara>
                </a14:m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</mc:Choice>
        <mc:Fallback xmlns="">
          <p:sp>
            <p:nvSpPr>
              <p:cNvPr id="32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598" y="5720327"/>
                <a:ext cx="3760377" cy="124956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11"/>
          <p:cNvSpPr txBox="1"/>
          <p:nvPr/>
        </p:nvSpPr>
        <p:spPr>
          <a:xfrm>
            <a:off x="132641" y="5526201"/>
            <a:ext cx="3239913" cy="646331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households w/o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credit card debt:</a:t>
            </a:r>
          </a:p>
        </p:txBody>
      </p:sp>
      <p:sp>
        <p:nvSpPr>
          <p:cNvPr id="9" name="Rectangle 8"/>
          <p:cNvSpPr/>
          <p:nvPr/>
        </p:nvSpPr>
        <p:spPr>
          <a:xfrm>
            <a:off x="4889271" y="1386037"/>
            <a:ext cx="2156421" cy="54421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8"/>
              <p:cNvSpPr txBox="1"/>
              <p:nvPr/>
            </p:nvSpPr>
            <p:spPr>
              <a:xfrm>
                <a:off x="1611367" y="4432129"/>
                <a:ext cx="3760377" cy="1249562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square" lIns="0" tIns="0" rIns="0" bIns="0" rtlCol="0" anchor="t">
                <a:no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kumimoji="0" lang="en-US" sz="24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/>
                            </a:rPr>
                            <m:t>average</m:t>
                          </m:r>
                          <m:r>
                            <m:rPr>
                              <m:nor/>
                            </m:rPr>
                            <a:rPr kumimoji="0" lang="en-US" sz="24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/>
                            </a:rPr>
                            <m:t> </m:t>
                          </m:r>
                          <m:r>
                            <a:rPr kumimoji="0" lang="en-US" sz="24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𝐧𝐞𝐭</m:t>
                          </m:r>
                          <m:r>
                            <a:rPr kumimoji="0" lang="en-US" sz="24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 </m:t>
                          </m:r>
                          <m:r>
                            <a:rPr kumimoji="0" lang="en-US" sz="24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𝐰𝐨𝐫𝐭𝐡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kumimoji="0" lang="en-US" sz="24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/>
                            </a:rPr>
                            <m:t>average</m:t>
                          </m:r>
                          <m:r>
                            <m:rPr>
                              <m:nor/>
                            </m:rPr>
                            <a:rPr kumimoji="0" lang="en-US" sz="24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kumimoji="0" lang="en-US" sz="24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/>
                            </a:rPr>
                            <m:t>income</m:t>
                          </m:r>
                        </m:den>
                      </m:f>
                    </m:oMath>
                  </m:oMathPara>
                </a14:m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</mc:Choice>
        <mc:Fallback xmlns="">
          <p:sp>
            <p:nvSpPr>
              <p:cNvPr id="10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1367" y="4432129"/>
                <a:ext cx="3760377" cy="124956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2"/>
          <p:cNvSpPr txBox="1"/>
          <p:nvPr/>
        </p:nvSpPr>
        <p:spPr>
          <a:xfrm>
            <a:off x="152400" y="4234405"/>
            <a:ext cx="3722218" cy="646331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households with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credit card debt:</a:t>
            </a:r>
          </a:p>
        </p:txBody>
      </p:sp>
    </p:spTree>
    <p:extLst>
      <p:ext uri="{BB962C8B-B14F-4D97-AF65-F5344CB8AC3E}">
        <p14:creationId xmlns:p14="http://schemas.microsoft.com/office/powerpoint/2010/main" val="1163613192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Table 28"/>
          <p:cNvGraphicFramePr>
            <a:graphicFrameLocks noGrp="1"/>
          </p:cNvGraphicFramePr>
          <p:nvPr/>
        </p:nvGraphicFramePr>
        <p:xfrm>
          <a:off x="152400" y="3"/>
          <a:ext cx="8991600" cy="6789528"/>
        </p:xfrm>
        <a:graphic>
          <a:graphicData uri="http://schemas.openxmlformats.org/drawingml/2006/table">
            <a:tbl>
              <a:tblPr/>
              <a:tblGrid>
                <a:gridCol w="25400">
                  <a:extLst>
                    <a:ext uri="{9D8B030D-6E8A-4147-A177-3AD203B41FA5}">
                      <a16:colId xmlns:a16="http://schemas.microsoft.com/office/drawing/2014/main" val="951288435"/>
                    </a:ext>
                  </a:extLst>
                </a:gridCol>
                <a:gridCol w="1575623">
                  <a:extLst>
                    <a:ext uri="{9D8B030D-6E8A-4147-A177-3AD203B41FA5}">
                      <a16:colId xmlns:a16="http://schemas.microsoft.com/office/drawing/2014/main" val="2699857266"/>
                    </a:ext>
                  </a:extLst>
                </a:gridCol>
                <a:gridCol w="3080756">
                  <a:extLst>
                    <a:ext uri="{9D8B030D-6E8A-4147-A177-3AD203B41FA5}">
                      <a16:colId xmlns:a16="http://schemas.microsoft.com/office/drawing/2014/main" val="3907099737"/>
                    </a:ext>
                  </a:extLst>
                </a:gridCol>
                <a:gridCol w="113206">
                  <a:extLst>
                    <a:ext uri="{9D8B030D-6E8A-4147-A177-3AD203B41FA5}">
                      <a16:colId xmlns:a16="http://schemas.microsoft.com/office/drawing/2014/main" val="3689418416"/>
                    </a:ext>
                  </a:extLst>
                </a:gridCol>
                <a:gridCol w="1148204">
                  <a:extLst>
                    <a:ext uri="{9D8B030D-6E8A-4147-A177-3AD203B41FA5}">
                      <a16:colId xmlns:a16="http://schemas.microsoft.com/office/drawing/2014/main" val="2856361968"/>
                    </a:ext>
                  </a:extLst>
                </a:gridCol>
                <a:gridCol w="946059">
                  <a:extLst>
                    <a:ext uri="{9D8B030D-6E8A-4147-A177-3AD203B41FA5}">
                      <a16:colId xmlns:a16="http://schemas.microsoft.com/office/drawing/2014/main" val="3195156344"/>
                    </a:ext>
                  </a:extLst>
                </a:gridCol>
                <a:gridCol w="61796">
                  <a:extLst>
                    <a:ext uri="{9D8B030D-6E8A-4147-A177-3AD203B41FA5}">
                      <a16:colId xmlns:a16="http://schemas.microsoft.com/office/drawing/2014/main" val="3285650893"/>
                    </a:ext>
                  </a:extLst>
                </a:gridCol>
                <a:gridCol w="827773">
                  <a:extLst>
                    <a:ext uri="{9D8B030D-6E8A-4147-A177-3AD203B41FA5}">
                      <a16:colId xmlns:a16="http://schemas.microsoft.com/office/drawing/2014/main" val="3950467135"/>
                    </a:ext>
                  </a:extLst>
                </a:gridCol>
                <a:gridCol w="72661">
                  <a:extLst>
                    <a:ext uri="{9D8B030D-6E8A-4147-A177-3AD203B41FA5}">
                      <a16:colId xmlns:a16="http://schemas.microsoft.com/office/drawing/2014/main" val="238398287"/>
                    </a:ext>
                  </a:extLst>
                </a:gridCol>
                <a:gridCol w="1140122">
                  <a:extLst>
                    <a:ext uri="{9D8B030D-6E8A-4147-A177-3AD203B41FA5}">
                      <a16:colId xmlns:a16="http://schemas.microsoft.com/office/drawing/2014/main" val="1183622854"/>
                    </a:ext>
                  </a:extLst>
                </a:gridCol>
              </a:tblGrid>
              <a:tr h="321316">
                <a:tc gridSpan="2">
                  <a:txBody>
                    <a:bodyPr/>
                    <a:lstStyle/>
                    <a:p>
                      <a:pPr algn="r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β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flexible</a:t>
                      </a:r>
                      <a:endParaRPr lang="el-GR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β=1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0022126"/>
                  </a:ext>
                </a:extLst>
              </a:tr>
              <a:tr h="321316">
                <a:tc gridSpan="3"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(short run discount factor) β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0.50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1.00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4379471"/>
                  </a:ext>
                </a:extLst>
              </a:tr>
              <a:tr h="321316">
                <a:tc gridSpan="3"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(long-run, exponential discount factor) δ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0.99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0.96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6538212"/>
                  </a:ext>
                </a:extLst>
              </a:tr>
              <a:tr h="321316">
                <a:tc gridSpan="3">
                  <a:txBody>
                    <a:bodyPr/>
                    <a:lstStyle/>
                    <a:p>
                      <a:pPr algn="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relative risk aversion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1.32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1.42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0469188"/>
                  </a:ext>
                </a:extLst>
              </a:tr>
              <a:tr h="321316">
                <a:tc>
                  <a:txBody>
                    <a:bodyPr/>
                    <a:lstStyle/>
                    <a:p>
                      <a:pPr algn="r" fontAlgn="ctr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Simulated Moments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Moments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Age buckets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1266009"/>
                  </a:ext>
                </a:extLst>
              </a:tr>
              <a:tr h="32131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4" gridSpan="2">
                  <a:txBody>
                    <a:bodyPr/>
                    <a:lstStyle/>
                    <a:p>
                      <a:pPr algn="ctr" fontAlgn="ctr"/>
                      <a:r>
                        <a:rPr lang="en-US" sz="26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% households with credit card debt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 hMerge="1">
                  <a:txBody>
                    <a:bodyPr/>
                    <a:lstStyle/>
                    <a:p>
                      <a:pPr algn="ctr" fontAlgn="ctr"/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0.58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0.28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100" b="1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0.81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1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21-30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0517698"/>
                  </a:ext>
                </a:extLst>
              </a:tr>
              <a:tr h="321316">
                <a:tc>
                  <a:txBody>
                    <a:bodyPr/>
                    <a:lstStyle/>
                    <a:p>
                      <a:pPr algn="l" fontAlgn="ctr"/>
                      <a:endParaRPr lang="en-US" sz="1200" b="1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0.59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0.24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100" b="1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0.78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1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31-40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6082583"/>
                  </a:ext>
                </a:extLst>
              </a:tr>
              <a:tr h="321316">
                <a:tc>
                  <a:txBody>
                    <a:bodyPr/>
                    <a:lstStyle/>
                    <a:p>
                      <a:pPr algn="l" fontAlgn="ctr"/>
                      <a:endParaRPr lang="en-US" sz="1200" b="1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0.57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0.26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100" b="1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0.75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1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41-50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6072516"/>
                  </a:ext>
                </a:extLst>
              </a:tr>
              <a:tr h="32131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0.55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0.26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100" b="1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0.66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1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51-60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0165700"/>
                  </a:ext>
                </a:extLst>
              </a:tr>
              <a:tr h="321316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4" gridSpan="2"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 hMerge="1"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0.11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0.03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100" b="1" i="0" u="none" strike="noStrike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0.14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1" i="0" u="none" strike="noStrike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21-30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7099498"/>
                  </a:ext>
                </a:extLst>
              </a:tr>
              <a:tr h="321316"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0.14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0.03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100" b="1" i="0" u="none" strike="noStrike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0.14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1" i="0" u="none" strike="noStrike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31-40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3626020"/>
                  </a:ext>
                </a:extLst>
              </a:tr>
              <a:tr h="321316"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0.17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0.04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100" b="1" i="0" u="none" strike="noStrike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0.19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1" i="0" u="none" strike="noStrike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41-50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560544"/>
                  </a:ext>
                </a:extLst>
              </a:tr>
              <a:tr h="321316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0.20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0.05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1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0.20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1" i="0" u="none" strike="noStrike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51-60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5774818"/>
                  </a:ext>
                </a:extLst>
              </a:tr>
              <a:tr h="321316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4" grid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 hMerge="1">
                  <a:txBody>
                    <a:bodyPr/>
                    <a:lstStyle/>
                    <a:p>
                      <a:pPr algn="ctr" fontAlgn="ctr"/>
                      <a:endParaRPr lang="en-US" sz="1200" b="1" i="0" u="none" strike="noStrike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1.11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0.96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1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1.19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1" i="0" u="none" strike="noStrike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21-30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0143629"/>
                  </a:ext>
                </a:extLst>
              </a:tr>
              <a:tr h="321316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1.48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0.98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100" b="1" i="0" u="none" strike="noStrike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1.78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1" i="0" u="none" strike="noStrike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31-40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4712028"/>
                  </a:ext>
                </a:extLst>
              </a:tr>
              <a:tr h="321316"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2.45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2.02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100" b="1" i="0" u="none" strike="noStrike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2.94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1" i="0" u="none" strike="noStrike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41-50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4146739"/>
                  </a:ext>
                </a:extLst>
              </a:tr>
              <a:tr h="321316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4.34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4.14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100" b="1" i="0" u="none" strike="noStrike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4.24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51-60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2391976"/>
                  </a:ext>
                </a:extLst>
              </a:tr>
              <a:tr h="321316"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4" gridSpan="2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 hMerge="1">
                  <a:txBody>
                    <a:bodyPr/>
                    <a:lstStyle/>
                    <a:p>
                      <a:pPr algn="ctr" fontAlgn="ctr"/>
                      <a:endParaRPr lang="en-US" sz="1200" b="1" i="0" u="none" strike="noStrike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</a:rPr>
                        <a:t>1.96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</a:rPr>
                        <a:t>1.94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100" b="1" i="0" u="none" strike="noStrike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</a:rPr>
                        <a:t>1.91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1" i="0" u="none" strike="noStrike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21-30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5065258"/>
                  </a:ext>
                </a:extLst>
              </a:tr>
              <a:tr h="321316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</a:rPr>
                        <a:t>3.04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</a:rPr>
                        <a:t>2.88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100" b="1" i="0" u="none" strike="noStrike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</a:rPr>
                        <a:t>2.66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1" i="0" u="none" strike="noStrike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31-40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7473098"/>
                  </a:ext>
                </a:extLst>
              </a:tr>
              <a:tr h="321316"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</a:rPr>
                        <a:t>4.56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</a:rPr>
                        <a:t>4.24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100" b="1" i="0" u="none" strike="noStrike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</a:rPr>
                        <a:t>4.89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1" i="0" u="none" strike="noStrike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41-50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5080522"/>
                  </a:ext>
                </a:extLst>
              </a:tr>
              <a:tr h="321316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</a:rPr>
                        <a:t>7.45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</a:rPr>
                        <a:t>6.28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100" b="1" i="0" u="none" strike="noStrike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</a:rPr>
                        <a:t>8.10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1" i="0" u="none" strike="noStrike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51-60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200059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1"/>
              <p:cNvSpPr txBox="1"/>
              <p:nvPr/>
            </p:nvSpPr>
            <p:spPr>
              <a:xfrm>
                <a:off x="1361486" y="3126306"/>
                <a:ext cx="3760377" cy="1249562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square" lIns="0" tIns="0" rIns="0" bIns="0" rtlCol="0" anchor="t">
                <a:no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kumimoji="0" lang="en-US" sz="24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/>
                            </a:rPr>
                            <m:t>average</m:t>
                          </m:r>
                          <m:r>
                            <m:rPr>
                              <m:nor/>
                            </m:rPr>
                            <a:rPr kumimoji="0" lang="en-US" sz="24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kumimoji="0" lang="en-US" sz="24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/>
                            </a:rPr>
                            <m:t>credit</m:t>
                          </m:r>
                          <m:r>
                            <m:rPr>
                              <m:nor/>
                            </m:rPr>
                            <a:rPr kumimoji="0" lang="en-US" sz="24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kumimoji="0" lang="en-US" sz="24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/>
                            </a:rPr>
                            <m:t>card</m:t>
                          </m:r>
                          <m:r>
                            <m:rPr>
                              <m:nor/>
                            </m:rPr>
                            <a:rPr kumimoji="0" lang="en-US" sz="24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kumimoji="0" lang="en-US" sz="24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/>
                            </a:rPr>
                            <m:t>debt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kumimoji="0" lang="en-US" sz="24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/>
                            </a:rPr>
                            <m:t>average</m:t>
                          </m:r>
                          <m:r>
                            <m:rPr>
                              <m:nor/>
                            </m:rPr>
                            <a:rPr kumimoji="0" lang="en-US" sz="24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kumimoji="0" lang="en-US" sz="24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/>
                            </a:rPr>
                            <m:t>income</m:t>
                          </m:r>
                        </m:den>
                      </m:f>
                    </m:oMath>
                  </m:oMathPara>
                </a14:m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</mc:Choice>
        <mc:Fallback xmlns="">
          <p:sp>
            <p:nvSpPr>
              <p:cNvPr id="30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1486" y="3126306"/>
                <a:ext cx="3760377" cy="124956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9"/>
              <p:cNvSpPr txBox="1"/>
              <p:nvPr/>
            </p:nvSpPr>
            <p:spPr>
              <a:xfrm>
                <a:off x="1752598" y="5720327"/>
                <a:ext cx="3760377" cy="1249562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square" lIns="0" tIns="0" rIns="0" bIns="0" rtlCol="0" anchor="t">
                <a:no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kumimoji="0" lang="en-US" sz="24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/>
                            </a:rPr>
                            <m:t>average</m:t>
                          </m:r>
                          <m:r>
                            <m:rPr>
                              <m:nor/>
                            </m:rPr>
                            <a:rPr kumimoji="0" lang="en-US" sz="24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/>
                            </a:rPr>
                            <m:t> </m:t>
                          </m:r>
                          <m:r>
                            <a:rPr kumimoji="0" lang="en-US" sz="24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𝐧𝐞𝐭</m:t>
                          </m:r>
                          <m:r>
                            <a:rPr kumimoji="0" lang="en-US" sz="24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 </m:t>
                          </m:r>
                          <m:r>
                            <a:rPr kumimoji="0" lang="en-US" sz="24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𝐰𝐨𝐫𝐭𝐡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kumimoji="0" lang="en-US" sz="24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/>
                            </a:rPr>
                            <m:t>average</m:t>
                          </m:r>
                          <m:r>
                            <m:rPr>
                              <m:nor/>
                            </m:rPr>
                            <a:rPr kumimoji="0" lang="en-US" sz="24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kumimoji="0" lang="en-US" sz="24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/>
                            </a:rPr>
                            <m:t>income</m:t>
                          </m:r>
                        </m:den>
                      </m:f>
                    </m:oMath>
                  </m:oMathPara>
                </a14:m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</mc:Choice>
        <mc:Fallback xmlns="">
          <p:sp>
            <p:nvSpPr>
              <p:cNvPr id="32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598" y="5720327"/>
                <a:ext cx="3760377" cy="124956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11"/>
          <p:cNvSpPr txBox="1"/>
          <p:nvPr/>
        </p:nvSpPr>
        <p:spPr>
          <a:xfrm>
            <a:off x="132641" y="5526201"/>
            <a:ext cx="3239913" cy="646331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households w/o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credit card debt: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8"/>
              <p:cNvSpPr txBox="1"/>
              <p:nvPr/>
            </p:nvSpPr>
            <p:spPr>
              <a:xfrm>
                <a:off x="1611367" y="4432129"/>
                <a:ext cx="3760377" cy="1249562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square" lIns="0" tIns="0" rIns="0" bIns="0" rtlCol="0" anchor="t">
                <a:no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kumimoji="0" lang="en-US" sz="24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/>
                            </a:rPr>
                            <m:t>average</m:t>
                          </m:r>
                          <m:r>
                            <m:rPr>
                              <m:nor/>
                            </m:rPr>
                            <a:rPr kumimoji="0" lang="en-US" sz="24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/>
                            </a:rPr>
                            <m:t> </m:t>
                          </m:r>
                          <m:r>
                            <a:rPr kumimoji="0" lang="en-US" sz="24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𝐧𝐞𝐭</m:t>
                          </m:r>
                          <m:r>
                            <a:rPr kumimoji="0" lang="en-US" sz="24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 </m:t>
                          </m:r>
                          <m:r>
                            <a:rPr kumimoji="0" lang="en-US" sz="24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𝐰𝐨𝐫𝐭𝐡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kumimoji="0" lang="en-US" sz="24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/>
                            </a:rPr>
                            <m:t>average</m:t>
                          </m:r>
                          <m:r>
                            <m:rPr>
                              <m:nor/>
                            </m:rPr>
                            <a:rPr kumimoji="0" lang="en-US" sz="24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kumimoji="0" lang="en-US" sz="24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/>
                            </a:rPr>
                            <m:t>income</m:t>
                          </m:r>
                        </m:den>
                      </m:f>
                    </m:oMath>
                  </m:oMathPara>
                </a14:m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</mc:Choice>
        <mc:Fallback xmlns="">
          <p:sp>
            <p:nvSpPr>
              <p:cNvPr id="10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1367" y="4432129"/>
                <a:ext cx="3760377" cy="124956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2"/>
          <p:cNvSpPr txBox="1"/>
          <p:nvPr/>
        </p:nvSpPr>
        <p:spPr>
          <a:xfrm>
            <a:off x="152400" y="4234405"/>
            <a:ext cx="3722218" cy="646331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households with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credit card debt:</a:t>
            </a:r>
          </a:p>
        </p:txBody>
      </p:sp>
    </p:spTree>
    <p:extLst>
      <p:ext uri="{BB962C8B-B14F-4D97-AF65-F5344CB8AC3E}">
        <p14:creationId xmlns:p14="http://schemas.microsoft.com/office/powerpoint/2010/main" val="659785689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Table 28"/>
          <p:cNvGraphicFramePr>
            <a:graphicFrameLocks noGrp="1"/>
          </p:cNvGraphicFramePr>
          <p:nvPr/>
        </p:nvGraphicFramePr>
        <p:xfrm>
          <a:off x="152400" y="3"/>
          <a:ext cx="8991600" cy="6789528"/>
        </p:xfrm>
        <a:graphic>
          <a:graphicData uri="http://schemas.openxmlformats.org/drawingml/2006/table">
            <a:tbl>
              <a:tblPr/>
              <a:tblGrid>
                <a:gridCol w="25400">
                  <a:extLst>
                    <a:ext uri="{9D8B030D-6E8A-4147-A177-3AD203B41FA5}">
                      <a16:colId xmlns:a16="http://schemas.microsoft.com/office/drawing/2014/main" val="951288435"/>
                    </a:ext>
                  </a:extLst>
                </a:gridCol>
                <a:gridCol w="1575623">
                  <a:extLst>
                    <a:ext uri="{9D8B030D-6E8A-4147-A177-3AD203B41FA5}">
                      <a16:colId xmlns:a16="http://schemas.microsoft.com/office/drawing/2014/main" val="2699857266"/>
                    </a:ext>
                  </a:extLst>
                </a:gridCol>
                <a:gridCol w="3080756">
                  <a:extLst>
                    <a:ext uri="{9D8B030D-6E8A-4147-A177-3AD203B41FA5}">
                      <a16:colId xmlns:a16="http://schemas.microsoft.com/office/drawing/2014/main" val="3907099737"/>
                    </a:ext>
                  </a:extLst>
                </a:gridCol>
                <a:gridCol w="113206">
                  <a:extLst>
                    <a:ext uri="{9D8B030D-6E8A-4147-A177-3AD203B41FA5}">
                      <a16:colId xmlns:a16="http://schemas.microsoft.com/office/drawing/2014/main" val="3689418416"/>
                    </a:ext>
                  </a:extLst>
                </a:gridCol>
                <a:gridCol w="1148204">
                  <a:extLst>
                    <a:ext uri="{9D8B030D-6E8A-4147-A177-3AD203B41FA5}">
                      <a16:colId xmlns:a16="http://schemas.microsoft.com/office/drawing/2014/main" val="2856361968"/>
                    </a:ext>
                  </a:extLst>
                </a:gridCol>
                <a:gridCol w="946059">
                  <a:extLst>
                    <a:ext uri="{9D8B030D-6E8A-4147-A177-3AD203B41FA5}">
                      <a16:colId xmlns:a16="http://schemas.microsoft.com/office/drawing/2014/main" val="3195156344"/>
                    </a:ext>
                  </a:extLst>
                </a:gridCol>
                <a:gridCol w="61796">
                  <a:extLst>
                    <a:ext uri="{9D8B030D-6E8A-4147-A177-3AD203B41FA5}">
                      <a16:colId xmlns:a16="http://schemas.microsoft.com/office/drawing/2014/main" val="3285650893"/>
                    </a:ext>
                  </a:extLst>
                </a:gridCol>
                <a:gridCol w="827773">
                  <a:extLst>
                    <a:ext uri="{9D8B030D-6E8A-4147-A177-3AD203B41FA5}">
                      <a16:colId xmlns:a16="http://schemas.microsoft.com/office/drawing/2014/main" val="3950467135"/>
                    </a:ext>
                  </a:extLst>
                </a:gridCol>
                <a:gridCol w="72661">
                  <a:extLst>
                    <a:ext uri="{9D8B030D-6E8A-4147-A177-3AD203B41FA5}">
                      <a16:colId xmlns:a16="http://schemas.microsoft.com/office/drawing/2014/main" val="238398287"/>
                    </a:ext>
                  </a:extLst>
                </a:gridCol>
                <a:gridCol w="1140122">
                  <a:extLst>
                    <a:ext uri="{9D8B030D-6E8A-4147-A177-3AD203B41FA5}">
                      <a16:colId xmlns:a16="http://schemas.microsoft.com/office/drawing/2014/main" val="1183622854"/>
                    </a:ext>
                  </a:extLst>
                </a:gridCol>
              </a:tblGrid>
              <a:tr h="321316">
                <a:tc gridSpan="2">
                  <a:txBody>
                    <a:bodyPr/>
                    <a:lstStyle/>
                    <a:p>
                      <a:pPr algn="r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β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flexible</a:t>
                      </a:r>
                      <a:endParaRPr lang="el-GR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β=1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0022126"/>
                  </a:ext>
                </a:extLst>
              </a:tr>
              <a:tr h="321316">
                <a:tc gridSpan="3"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(short run discount factor) β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0.50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1.00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4379471"/>
                  </a:ext>
                </a:extLst>
              </a:tr>
              <a:tr h="321316">
                <a:tc gridSpan="3"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(long-run, exponential discount factor) δ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0.99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0.96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6538212"/>
                  </a:ext>
                </a:extLst>
              </a:tr>
              <a:tr h="321316">
                <a:tc gridSpan="3">
                  <a:txBody>
                    <a:bodyPr/>
                    <a:lstStyle/>
                    <a:p>
                      <a:pPr algn="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relative risk aversion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1.32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1.42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0469188"/>
                  </a:ext>
                </a:extLst>
              </a:tr>
              <a:tr h="321316">
                <a:tc>
                  <a:txBody>
                    <a:bodyPr/>
                    <a:lstStyle/>
                    <a:p>
                      <a:pPr algn="r" fontAlgn="ctr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Simulated Moments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Moments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Age buckets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1266009"/>
                  </a:ext>
                </a:extLst>
              </a:tr>
              <a:tr h="32131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4" gridSpan="2">
                  <a:txBody>
                    <a:bodyPr/>
                    <a:lstStyle/>
                    <a:p>
                      <a:pPr algn="ctr" fontAlgn="ctr"/>
                      <a:r>
                        <a:rPr lang="en-US" sz="26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% households with credit card debt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 hMerge="1">
                  <a:txBody>
                    <a:bodyPr/>
                    <a:lstStyle/>
                    <a:p>
                      <a:pPr algn="ctr" fontAlgn="ctr"/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0.58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0.28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100" b="1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0.81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1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21-30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0517698"/>
                  </a:ext>
                </a:extLst>
              </a:tr>
              <a:tr h="321316">
                <a:tc>
                  <a:txBody>
                    <a:bodyPr/>
                    <a:lstStyle/>
                    <a:p>
                      <a:pPr algn="l" fontAlgn="ctr"/>
                      <a:endParaRPr lang="en-US" sz="1200" b="1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0.59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0.24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100" b="1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0.78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1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31-40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6082583"/>
                  </a:ext>
                </a:extLst>
              </a:tr>
              <a:tr h="321316">
                <a:tc>
                  <a:txBody>
                    <a:bodyPr/>
                    <a:lstStyle/>
                    <a:p>
                      <a:pPr algn="l" fontAlgn="ctr"/>
                      <a:endParaRPr lang="en-US" sz="1200" b="1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0.57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0.26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100" b="1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0.75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1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41-50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6072516"/>
                  </a:ext>
                </a:extLst>
              </a:tr>
              <a:tr h="32131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0.55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0.26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100" b="1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0.66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1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51-60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0165700"/>
                  </a:ext>
                </a:extLst>
              </a:tr>
              <a:tr h="321316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4" gridSpan="2"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 hMerge="1"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0.11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0.03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100" b="1" i="0" u="none" strike="noStrike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0.14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1" i="0" u="none" strike="noStrike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21-30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7099498"/>
                  </a:ext>
                </a:extLst>
              </a:tr>
              <a:tr h="321316"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0.14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0.03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100" b="1" i="0" u="none" strike="noStrike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0.14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1" i="0" u="none" strike="noStrike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31-40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3626020"/>
                  </a:ext>
                </a:extLst>
              </a:tr>
              <a:tr h="321316"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0.17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0.04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100" b="1" i="0" u="none" strike="noStrike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0.19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1" i="0" u="none" strike="noStrike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41-50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560544"/>
                  </a:ext>
                </a:extLst>
              </a:tr>
              <a:tr h="321316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0.20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0.05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1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0.20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1" i="0" u="none" strike="noStrike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51-60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5774818"/>
                  </a:ext>
                </a:extLst>
              </a:tr>
              <a:tr h="321316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4" grid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 hMerge="1">
                  <a:txBody>
                    <a:bodyPr/>
                    <a:lstStyle/>
                    <a:p>
                      <a:pPr algn="ctr" fontAlgn="ctr"/>
                      <a:endParaRPr lang="en-US" sz="1200" b="1" i="0" u="none" strike="noStrike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1.11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0.96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1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1.19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1" i="0" u="none" strike="noStrike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21-30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0143629"/>
                  </a:ext>
                </a:extLst>
              </a:tr>
              <a:tr h="321316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1.48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0.98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100" b="1" i="0" u="none" strike="noStrike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1.78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1" i="0" u="none" strike="noStrike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31-40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4712028"/>
                  </a:ext>
                </a:extLst>
              </a:tr>
              <a:tr h="321316"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2.45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2.02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100" b="1" i="0" u="none" strike="noStrike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2.94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1" i="0" u="none" strike="noStrike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41-50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4146739"/>
                  </a:ext>
                </a:extLst>
              </a:tr>
              <a:tr h="321316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4.34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4.14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100" b="1" i="0" u="none" strike="noStrike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4.24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51-60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2391976"/>
                  </a:ext>
                </a:extLst>
              </a:tr>
              <a:tr h="321316"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4" gridSpan="2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 hMerge="1">
                  <a:txBody>
                    <a:bodyPr/>
                    <a:lstStyle/>
                    <a:p>
                      <a:pPr algn="ctr" fontAlgn="ctr"/>
                      <a:endParaRPr lang="en-US" sz="1200" b="1" i="0" u="none" strike="noStrike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</a:rPr>
                        <a:t>1.96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</a:rPr>
                        <a:t>1.94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100" b="1" i="0" u="none" strike="noStrike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</a:rPr>
                        <a:t>1.91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1" i="0" u="none" strike="noStrike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21-30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5065258"/>
                  </a:ext>
                </a:extLst>
              </a:tr>
              <a:tr h="321316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</a:rPr>
                        <a:t>3.04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</a:rPr>
                        <a:t>2.88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100" b="1" i="0" u="none" strike="noStrike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</a:rPr>
                        <a:t>2.66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1" i="0" u="none" strike="noStrike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31-40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7473098"/>
                  </a:ext>
                </a:extLst>
              </a:tr>
              <a:tr h="321316"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</a:rPr>
                        <a:t>4.56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</a:rPr>
                        <a:t>4.24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100" b="1" i="0" u="none" strike="noStrike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</a:rPr>
                        <a:t>4.89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1" i="0" u="none" strike="noStrike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41-50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5080522"/>
                  </a:ext>
                </a:extLst>
              </a:tr>
              <a:tr h="321316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</a:rPr>
                        <a:t>7.45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</a:rPr>
                        <a:t>6.28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100" b="1" i="0" u="none" strike="noStrike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</a:rPr>
                        <a:t>8.10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1" i="0" u="none" strike="noStrike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51-60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200059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1"/>
              <p:cNvSpPr txBox="1"/>
              <p:nvPr/>
            </p:nvSpPr>
            <p:spPr>
              <a:xfrm>
                <a:off x="1361486" y="3126306"/>
                <a:ext cx="3760377" cy="1249562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square" lIns="0" tIns="0" rIns="0" bIns="0" rtlCol="0" anchor="t">
                <a:no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kumimoji="0" lang="en-US" sz="24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/>
                            </a:rPr>
                            <m:t>average</m:t>
                          </m:r>
                          <m:r>
                            <m:rPr>
                              <m:nor/>
                            </m:rPr>
                            <a:rPr kumimoji="0" lang="en-US" sz="24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kumimoji="0" lang="en-US" sz="24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/>
                            </a:rPr>
                            <m:t>credit</m:t>
                          </m:r>
                          <m:r>
                            <m:rPr>
                              <m:nor/>
                            </m:rPr>
                            <a:rPr kumimoji="0" lang="en-US" sz="24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kumimoji="0" lang="en-US" sz="24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/>
                            </a:rPr>
                            <m:t>card</m:t>
                          </m:r>
                          <m:r>
                            <m:rPr>
                              <m:nor/>
                            </m:rPr>
                            <a:rPr kumimoji="0" lang="en-US" sz="24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kumimoji="0" lang="en-US" sz="24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/>
                            </a:rPr>
                            <m:t>debt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kumimoji="0" lang="en-US" sz="24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/>
                            </a:rPr>
                            <m:t>average</m:t>
                          </m:r>
                          <m:r>
                            <m:rPr>
                              <m:nor/>
                            </m:rPr>
                            <a:rPr kumimoji="0" lang="en-US" sz="24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kumimoji="0" lang="en-US" sz="24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/>
                            </a:rPr>
                            <m:t>income</m:t>
                          </m:r>
                        </m:den>
                      </m:f>
                    </m:oMath>
                  </m:oMathPara>
                </a14:m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</mc:Choice>
        <mc:Fallback xmlns="">
          <p:sp>
            <p:nvSpPr>
              <p:cNvPr id="30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1486" y="3126306"/>
                <a:ext cx="3760377" cy="124956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9"/>
              <p:cNvSpPr txBox="1"/>
              <p:nvPr/>
            </p:nvSpPr>
            <p:spPr>
              <a:xfrm>
                <a:off x="1752598" y="5720327"/>
                <a:ext cx="3760377" cy="1249562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square" lIns="0" tIns="0" rIns="0" bIns="0" rtlCol="0" anchor="t">
                <a:no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kumimoji="0" lang="en-US" sz="24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/>
                            </a:rPr>
                            <m:t>average</m:t>
                          </m:r>
                          <m:r>
                            <m:rPr>
                              <m:nor/>
                            </m:rPr>
                            <a:rPr kumimoji="0" lang="en-US" sz="24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/>
                            </a:rPr>
                            <m:t> </m:t>
                          </m:r>
                          <m:r>
                            <a:rPr kumimoji="0" lang="en-US" sz="24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𝐧𝐞𝐭</m:t>
                          </m:r>
                          <m:r>
                            <a:rPr kumimoji="0" lang="en-US" sz="24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 </m:t>
                          </m:r>
                          <m:r>
                            <a:rPr kumimoji="0" lang="en-US" sz="24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𝐰𝐨𝐫𝐭𝐡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kumimoji="0" lang="en-US" sz="24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/>
                            </a:rPr>
                            <m:t>average</m:t>
                          </m:r>
                          <m:r>
                            <m:rPr>
                              <m:nor/>
                            </m:rPr>
                            <a:rPr kumimoji="0" lang="en-US" sz="24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kumimoji="0" lang="en-US" sz="24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/>
                            </a:rPr>
                            <m:t>income</m:t>
                          </m:r>
                        </m:den>
                      </m:f>
                    </m:oMath>
                  </m:oMathPara>
                </a14:m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</mc:Choice>
        <mc:Fallback xmlns="">
          <p:sp>
            <p:nvSpPr>
              <p:cNvPr id="32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598" y="5720327"/>
                <a:ext cx="3760377" cy="124956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11"/>
          <p:cNvSpPr txBox="1"/>
          <p:nvPr/>
        </p:nvSpPr>
        <p:spPr>
          <a:xfrm>
            <a:off x="132641" y="5526201"/>
            <a:ext cx="3239913" cy="646331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households w/o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credit card debt: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8"/>
              <p:cNvSpPr txBox="1"/>
              <p:nvPr/>
            </p:nvSpPr>
            <p:spPr>
              <a:xfrm>
                <a:off x="1611367" y="4432129"/>
                <a:ext cx="3760377" cy="1249562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square" lIns="0" tIns="0" rIns="0" bIns="0" rtlCol="0" anchor="t">
                <a:no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kumimoji="0" lang="en-US" sz="24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/>
                            </a:rPr>
                            <m:t>average</m:t>
                          </m:r>
                          <m:r>
                            <m:rPr>
                              <m:nor/>
                            </m:rPr>
                            <a:rPr kumimoji="0" lang="en-US" sz="24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/>
                            </a:rPr>
                            <m:t> </m:t>
                          </m:r>
                          <m:r>
                            <a:rPr kumimoji="0" lang="en-US" sz="24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𝐧𝐞𝐭</m:t>
                          </m:r>
                          <m:r>
                            <a:rPr kumimoji="0" lang="en-US" sz="24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 </m:t>
                          </m:r>
                          <m:r>
                            <a:rPr kumimoji="0" lang="en-US" sz="24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𝐰𝐨𝐫𝐭𝐡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kumimoji="0" lang="en-US" sz="24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/>
                            </a:rPr>
                            <m:t>average</m:t>
                          </m:r>
                          <m:r>
                            <m:rPr>
                              <m:nor/>
                            </m:rPr>
                            <a:rPr kumimoji="0" lang="en-US" sz="24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kumimoji="0" lang="en-US" sz="24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/>
                            </a:rPr>
                            <m:t>income</m:t>
                          </m:r>
                        </m:den>
                      </m:f>
                    </m:oMath>
                  </m:oMathPara>
                </a14:m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</mc:Choice>
        <mc:Fallback xmlns="">
          <p:sp>
            <p:nvSpPr>
              <p:cNvPr id="10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1367" y="4432129"/>
                <a:ext cx="3760377" cy="124956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2"/>
          <p:cNvSpPr txBox="1"/>
          <p:nvPr/>
        </p:nvSpPr>
        <p:spPr>
          <a:xfrm>
            <a:off x="152400" y="4234405"/>
            <a:ext cx="3722218" cy="646331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households with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credit card debt:</a:t>
            </a:r>
          </a:p>
        </p:txBody>
      </p:sp>
      <p:sp>
        <p:nvSpPr>
          <p:cNvPr id="2" name="Oval 1"/>
          <p:cNvSpPr/>
          <p:nvPr/>
        </p:nvSpPr>
        <p:spPr>
          <a:xfrm>
            <a:off x="6198671" y="5506951"/>
            <a:ext cx="750770" cy="32595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9" name="Oval 8"/>
          <p:cNvSpPr/>
          <p:nvPr/>
        </p:nvSpPr>
        <p:spPr>
          <a:xfrm>
            <a:off x="6216321" y="5803727"/>
            <a:ext cx="750770" cy="32595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84996454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953C8B-4D40-A79E-EDDD-A0C36D8E1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-457200"/>
            <a:ext cx="8382000" cy="1295400"/>
          </a:xfrm>
        </p:spPr>
        <p:txBody>
          <a:bodyPr/>
          <a:lstStyle/>
          <a:p>
            <a:r>
              <a:rPr lang="en-US" sz="2400" dirty="0" err="1"/>
              <a:t>Laibson</a:t>
            </a:r>
            <a:r>
              <a:rPr lang="en-US" sz="2400" dirty="0"/>
              <a:t>, </a:t>
            </a:r>
            <a:r>
              <a:rPr lang="en-US" sz="2400" dirty="0" err="1"/>
              <a:t>Maxted</a:t>
            </a:r>
            <a:r>
              <a:rPr lang="en-US" sz="2400" dirty="0"/>
              <a:t>, Moll (2022)</a:t>
            </a:r>
            <a:br>
              <a:rPr lang="en-US" sz="2400" dirty="0"/>
            </a:br>
            <a:r>
              <a:rPr lang="en-US" sz="2400" dirty="0"/>
              <a:t>1-year MPC (28% w/ present bias; 15% w/ exponential)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5A6CA0-B79E-DC98-8E93-E5B6EF2BF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62B480-26BF-41D4-9C9E-67735757DEC7}" type="slidenum">
              <a:rPr lang="en-US" altLang="en-US" smtClean="0"/>
              <a:pPr>
                <a:defRPr/>
              </a:pPr>
              <a:t>85</a:t>
            </a:fld>
            <a:endParaRPr lang="en-US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9F51C0-248D-4B54-A732-1A20E12E48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838200"/>
            <a:ext cx="8862076" cy="5867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848061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366D02-27A5-C61C-797C-04493EC67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0"/>
            <a:ext cx="8382000" cy="1295400"/>
          </a:xfrm>
        </p:spPr>
        <p:txBody>
          <a:bodyPr/>
          <a:lstStyle/>
          <a:p>
            <a:r>
              <a:rPr lang="en-US" dirty="0"/>
              <a:t>Other structural models that incorporate present bias to explain household finance facts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CDB1CC-E45B-4C45-A40D-D1B1909374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133599"/>
            <a:ext cx="8229600" cy="3997325"/>
          </a:xfrm>
        </p:spPr>
        <p:txBody>
          <a:bodyPr/>
          <a:lstStyle/>
          <a:p>
            <a:r>
              <a:rPr lang="en-US" sz="2400" dirty="0" err="1"/>
              <a:t>Laibson</a:t>
            </a:r>
            <a:r>
              <a:rPr lang="en-US" sz="2400" dirty="0"/>
              <a:t>, Repetto, and </a:t>
            </a:r>
            <a:r>
              <a:rPr lang="en-US" sz="2400" dirty="0" err="1"/>
              <a:t>Tobacman</a:t>
            </a:r>
            <a:r>
              <a:rPr lang="en-US" sz="2400" dirty="0"/>
              <a:t> (1998)</a:t>
            </a:r>
          </a:p>
          <a:p>
            <a:r>
              <a:rPr lang="en-US" sz="2400" dirty="0"/>
              <a:t>Shapiro (2005)</a:t>
            </a:r>
          </a:p>
          <a:p>
            <a:r>
              <a:rPr lang="en-US" sz="2400" dirty="0" err="1"/>
              <a:t>Dellavigna</a:t>
            </a:r>
            <a:r>
              <a:rPr lang="en-US" sz="2400" dirty="0"/>
              <a:t> and </a:t>
            </a:r>
            <a:r>
              <a:rPr lang="en-US" sz="2400" dirty="0" err="1"/>
              <a:t>Malmendier</a:t>
            </a:r>
            <a:r>
              <a:rPr lang="en-US" sz="2400" dirty="0"/>
              <a:t> (2005, 2006)</a:t>
            </a:r>
          </a:p>
          <a:p>
            <a:r>
              <a:rPr lang="en-US" sz="2400" dirty="0" err="1"/>
              <a:t>Ganong</a:t>
            </a:r>
            <a:r>
              <a:rPr lang="en-US" sz="2400" dirty="0"/>
              <a:t> and Noel (2019)</a:t>
            </a:r>
          </a:p>
          <a:p>
            <a:r>
              <a:rPr lang="en-US" sz="2400" dirty="0"/>
              <a:t>Gerard and </a:t>
            </a:r>
            <a:r>
              <a:rPr lang="en-US" sz="2400" dirty="0" err="1"/>
              <a:t>Naritomi</a:t>
            </a:r>
            <a:r>
              <a:rPr lang="en-US" sz="2400" dirty="0"/>
              <a:t> (2021)</a:t>
            </a:r>
          </a:p>
          <a:p>
            <a:r>
              <a:rPr lang="en-US" sz="2400" dirty="0">
                <a:solidFill>
                  <a:srgbClr val="040404"/>
                </a:solidFill>
              </a:rPr>
              <a:t>Allcott, Kim, Taubinsky &amp; Zinman (2021)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6A5727-7191-3D73-AA11-F9E50BDD3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62B480-26BF-41D4-9C9E-67735757DEC7}" type="slidenum">
              <a:rPr lang="en-US" altLang="en-US" smtClean="0"/>
              <a:pPr>
                <a:defRPr/>
              </a:pPr>
              <a:t>86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0955870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8686800" cy="792162"/>
          </a:xfrm>
        </p:spPr>
        <p:txBody>
          <a:bodyPr/>
          <a:lstStyle/>
          <a:p>
            <a:pPr eaLnBrk="1" hangingPunct="1"/>
            <a:r>
              <a:rPr lang="en-US" sz="3600" dirty="0"/>
              <a:t>Nine claims about household finance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66800"/>
            <a:ext cx="8686800" cy="5064125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2400" dirty="0"/>
              <a:t>Households: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2400" dirty="0"/>
              <a:t>Have low levels of financial literacy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2400" dirty="0"/>
              <a:t>Have very few </a:t>
            </a:r>
            <a:r>
              <a:rPr lang="en-US" sz="2400" i="1" dirty="0"/>
              <a:t>liquid</a:t>
            </a:r>
            <a:r>
              <a:rPr lang="en-US" sz="2400" dirty="0"/>
              <a:t> assets (live hand to mouth)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2400" dirty="0"/>
              <a:t>Have substantial </a:t>
            </a:r>
            <a:r>
              <a:rPr lang="en-US" sz="2400" i="1" dirty="0"/>
              <a:t>illiquid</a:t>
            </a:r>
            <a:r>
              <a:rPr lang="en-US" sz="2400" dirty="0"/>
              <a:t> wealth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2400" dirty="0"/>
              <a:t>Have a high MPC out of liquid wealth and liquidity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2400" dirty="0"/>
              <a:t>Have a low MPC out of illiquid wealth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2400" dirty="0"/>
              <a:t>Don’t choose optimal financial service products 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2400" dirty="0"/>
              <a:t>Barely change their behavior after financial education interventions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2400" dirty="0"/>
              <a:t>Have misaligned financial intentions and financial actions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2400" b="1" dirty="0">
                <a:solidFill>
                  <a:srgbClr val="FF0000"/>
                </a:solidFill>
              </a:rPr>
              <a:t>Make financial choices that are </a:t>
            </a:r>
            <a:r>
              <a:rPr lang="en-US" sz="2400" b="1" i="1" dirty="0">
                <a:solidFill>
                  <a:srgbClr val="FF0000"/>
                </a:solidFill>
              </a:rPr>
              <a:t>seemingly</a:t>
            </a:r>
            <a:r>
              <a:rPr lang="en-US" sz="2400" b="1" dirty="0">
                <a:solidFill>
                  <a:srgbClr val="FF0000"/>
                </a:solidFill>
              </a:rPr>
              <a:t> easy to manipulate (Doug </a:t>
            </a:r>
            <a:r>
              <a:rPr lang="en-US" sz="2400" b="1" dirty="0" err="1">
                <a:solidFill>
                  <a:srgbClr val="FF0000"/>
                </a:solidFill>
              </a:rPr>
              <a:t>Bernheim’s</a:t>
            </a:r>
            <a:r>
              <a:rPr lang="en-US" sz="2400" b="1" dirty="0">
                <a:solidFill>
                  <a:srgbClr val="FF0000"/>
                </a:solidFill>
              </a:rPr>
              <a:t> lecture)</a:t>
            </a:r>
          </a:p>
          <a:p>
            <a:pPr marL="457200" indent="-457200" eaLnBrk="1" hangingPunct="1">
              <a:buFont typeface="+mj-lt"/>
              <a:buAutoNum type="arabicPeriod"/>
            </a:pPr>
            <a:endParaRPr lang="en-US" sz="2400" dirty="0"/>
          </a:p>
          <a:p>
            <a:pPr marL="457200" indent="-457200" eaLnBrk="1" hangingPunct="1">
              <a:buFont typeface="+mj-lt"/>
              <a:buAutoNum type="arabicPeriod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512038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b="1"/>
              <a:t>Financial Literacy and Age</a:t>
            </a:r>
          </a:p>
        </p:txBody>
      </p:sp>
      <p:graphicFrame>
        <p:nvGraphicFramePr>
          <p:cNvPr id="655363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457200" y="990600"/>
          <a:ext cx="8153400" cy="5064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6501" name="Chart" r:id="rId3" imgW="5886450" imgH="3629025" progId="Excel.Chart.8">
                  <p:embed/>
                </p:oleObj>
              </mc:Choice>
              <mc:Fallback>
                <p:oleObj name="Chart" r:id="rId3" imgW="5886450" imgH="3629025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990600"/>
                        <a:ext cx="8153400" cy="5064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00647018"/>
      </p:ext>
    </p:extLst>
  </p:cSld>
  <p:clrMapOvr>
    <a:masterClrMapping/>
  </p:clrMapOvr>
</p:sld>
</file>

<file path=ppt/theme/theme1.xml><?xml version="1.0" encoding="utf-8"?>
<a:theme xmlns:a="http://schemas.openxmlformats.org/drawingml/2006/main" name="Network">
  <a:themeElements>
    <a:clrScheme name="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Network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default">
  <a:themeElements>
    <a:clrScheme name="">
      <a:dk1>
        <a:srgbClr val="969696"/>
      </a:dk1>
      <a:lt1>
        <a:srgbClr val="C4CCFF"/>
      </a:lt1>
      <a:dk2>
        <a:srgbClr val="006AB0"/>
      </a:dk2>
      <a:lt2>
        <a:srgbClr val="FFA600"/>
      </a:lt2>
      <a:accent1>
        <a:srgbClr val="FFE9BF"/>
      </a:accent1>
      <a:accent2>
        <a:srgbClr val="004A7B"/>
      </a:accent2>
      <a:accent3>
        <a:srgbClr val="AAB9D4"/>
      </a:accent3>
      <a:accent4>
        <a:srgbClr val="A7AEDA"/>
      </a:accent4>
      <a:accent5>
        <a:srgbClr val="FFF2DC"/>
      </a:accent5>
      <a:accent6>
        <a:srgbClr val="00426F"/>
      </a:accent6>
      <a:hlink>
        <a:srgbClr val="C4CCFF"/>
      </a:hlink>
      <a:folHlink>
        <a:srgbClr val="8898FF"/>
      </a:folHlink>
    </a:clrScheme>
    <a:fontScheme name="1_defaul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13">
        <a:dk1>
          <a:srgbClr val="000000"/>
        </a:dk1>
        <a:lt1>
          <a:srgbClr val="CFE1E6"/>
        </a:lt1>
        <a:dk2>
          <a:srgbClr val="000000"/>
        </a:dk2>
        <a:lt2>
          <a:srgbClr val="969696"/>
        </a:lt2>
        <a:accent1>
          <a:srgbClr val="30A2BF"/>
        </a:accent1>
        <a:accent2>
          <a:srgbClr val="438695"/>
        </a:accent2>
        <a:accent3>
          <a:srgbClr val="E4EEF0"/>
        </a:accent3>
        <a:accent4>
          <a:srgbClr val="000000"/>
        </a:accent4>
        <a:accent5>
          <a:srgbClr val="ADCEDC"/>
        </a:accent5>
        <a:accent6>
          <a:srgbClr val="3C7987"/>
        </a:accent6>
        <a:hlink>
          <a:srgbClr val="407280"/>
        </a:hlink>
        <a:folHlink>
          <a:srgbClr val="5CC85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14">
        <a:dk1>
          <a:srgbClr val="000000"/>
        </a:dk1>
        <a:lt1>
          <a:srgbClr val="8898FF"/>
        </a:lt1>
        <a:dk2>
          <a:srgbClr val="000000"/>
        </a:dk2>
        <a:lt2>
          <a:srgbClr val="969696"/>
        </a:lt2>
        <a:accent1>
          <a:srgbClr val="30A2BF"/>
        </a:accent1>
        <a:accent2>
          <a:srgbClr val="438695"/>
        </a:accent2>
        <a:accent3>
          <a:srgbClr val="C3CAFF"/>
        </a:accent3>
        <a:accent4>
          <a:srgbClr val="000000"/>
        </a:accent4>
        <a:accent5>
          <a:srgbClr val="ADCEDC"/>
        </a:accent5>
        <a:accent6>
          <a:srgbClr val="3C7987"/>
        </a:accent6>
        <a:hlink>
          <a:srgbClr val="407280"/>
        </a:hlink>
        <a:folHlink>
          <a:srgbClr val="5CC85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15">
        <a:dk1>
          <a:srgbClr val="969696"/>
        </a:dk1>
        <a:lt1>
          <a:srgbClr val="C4CCFF"/>
        </a:lt1>
        <a:dk2>
          <a:srgbClr val="091A86"/>
        </a:dk2>
        <a:lt2>
          <a:srgbClr val="B37400"/>
        </a:lt2>
        <a:accent1>
          <a:srgbClr val="30A2BF"/>
        </a:accent1>
        <a:accent2>
          <a:srgbClr val="438695"/>
        </a:accent2>
        <a:accent3>
          <a:srgbClr val="AAABC3"/>
        </a:accent3>
        <a:accent4>
          <a:srgbClr val="A7AEDA"/>
        </a:accent4>
        <a:accent5>
          <a:srgbClr val="ADCEDC"/>
        </a:accent5>
        <a:accent6>
          <a:srgbClr val="3C7987"/>
        </a:accent6>
        <a:hlink>
          <a:srgbClr val="407280"/>
        </a:hlink>
        <a:folHlink>
          <a:srgbClr val="5CC85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16">
        <a:dk1>
          <a:srgbClr val="969696"/>
        </a:dk1>
        <a:lt1>
          <a:srgbClr val="C4CCFF"/>
        </a:lt1>
        <a:dk2>
          <a:srgbClr val="091A86"/>
        </a:dk2>
        <a:lt2>
          <a:srgbClr val="B37400"/>
        </a:lt2>
        <a:accent1>
          <a:srgbClr val="FFE9BF"/>
        </a:accent1>
        <a:accent2>
          <a:srgbClr val="438695"/>
        </a:accent2>
        <a:accent3>
          <a:srgbClr val="AAABC3"/>
        </a:accent3>
        <a:accent4>
          <a:srgbClr val="A7AEDA"/>
        </a:accent4>
        <a:accent5>
          <a:srgbClr val="FFF2DC"/>
        </a:accent5>
        <a:accent6>
          <a:srgbClr val="3C7987"/>
        </a:accent6>
        <a:hlink>
          <a:srgbClr val="407280"/>
        </a:hlink>
        <a:folHlink>
          <a:srgbClr val="5CC854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Blank Presentation">
  <a:themeElements>
    <a:clrScheme name="Blank Presentation 5">
      <a:dk1>
        <a:srgbClr val="000000"/>
      </a:dk1>
      <a:lt1>
        <a:srgbClr val="FFFFD9"/>
      </a:lt1>
      <a:dk2>
        <a:srgbClr val="000000"/>
      </a:dk2>
      <a:lt2>
        <a:srgbClr val="777777"/>
      </a:lt2>
      <a:accent1>
        <a:srgbClr val="FFFFF7"/>
      </a:accent1>
      <a:accent2>
        <a:srgbClr val="33CCCC"/>
      </a:accent2>
      <a:accent3>
        <a:srgbClr val="FFFFE9"/>
      </a:accent3>
      <a:accent4>
        <a:srgbClr val="000000"/>
      </a:accent4>
      <a:accent5>
        <a:srgbClr val="FFFFFA"/>
      </a:accent5>
      <a:accent6>
        <a:srgbClr val="2DB9B9"/>
      </a:accent6>
      <a:hlink>
        <a:srgbClr val="FF5050"/>
      </a:hlink>
      <a:folHlink>
        <a:srgbClr val="FF9900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Blank Presentation">
  <a:themeElements>
    <a:clrScheme name="Blank Presentation 5">
      <a:dk1>
        <a:srgbClr val="000000"/>
      </a:dk1>
      <a:lt1>
        <a:srgbClr val="FFFFD9"/>
      </a:lt1>
      <a:dk2>
        <a:srgbClr val="000000"/>
      </a:dk2>
      <a:lt2>
        <a:srgbClr val="777777"/>
      </a:lt2>
      <a:accent1>
        <a:srgbClr val="FFFFF7"/>
      </a:accent1>
      <a:accent2>
        <a:srgbClr val="33CCCC"/>
      </a:accent2>
      <a:accent3>
        <a:srgbClr val="FFFFE9"/>
      </a:accent3>
      <a:accent4>
        <a:srgbClr val="000000"/>
      </a:accent4>
      <a:accent5>
        <a:srgbClr val="FFFFFA"/>
      </a:accent5>
      <a:accent6>
        <a:srgbClr val="2DB9B9"/>
      </a:accent6>
      <a:hlink>
        <a:srgbClr val="FF5050"/>
      </a:hlink>
      <a:folHlink>
        <a:srgbClr val="FF9900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Network</Template>
  <TotalTime>33537</TotalTime>
  <Words>4993</Words>
  <Application>Microsoft Macintosh PowerPoint</Application>
  <PresentationFormat>On-screen Show (4:3)</PresentationFormat>
  <Paragraphs>1147</Paragraphs>
  <Slides>87</Slides>
  <Notes>43</Notes>
  <HiddenSlides>46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87</vt:i4>
      </vt:variant>
    </vt:vector>
  </HeadingPairs>
  <TitlesOfParts>
    <vt:vector size="105" baseType="lpstr">
      <vt:lpstr>Arial</vt:lpstr>
      <vt:lpstr>Calibri</vt:lpstr>
      <vt:lpstr>Cambria Math</vt:lpstr>
      <vt:lpstr>Garamond</vt:lpstr>
      <vt:lpstr>Gill Sans MT</vt:lpstr>
      <vt:lpstr>Helvetica</vt:lpstr>
      <vt:lpstr>Monotype Sorts</vt:lpstr>
      <vt:lpstr>Symbol</vt:lpstr>
      <vt:lpstr>Times New Roman</vt:lpstr>
      <vt:lpstr>Wingdings</vt:lpstr>
      <vt:lpstr>Network</vt:lpstr>
      <vt:lpstr>3_default</vt:lpstr>
      <vt:lpstr>Edge</vt:lpstr>
      <vt:lpstr>2_Blank Presentation</vt:lpstr>
      <vt:lpstr>3_Blank Presentation</vt:lpstr>
      <vt:lpstr>Bitmap Image</vt:lpstr>
      <vt:lpstr>Chart</vt:lpstr>
      <vt:lpstr>Worksheet</vt:lpstr>
      <vt:lpstr>PowerPoint Presentation</vt:lpstr>
      <vt:lpstr>Nine claims about household finance</vt:lpstr>
      <vt:lpstr>Nine claims about household finance</vt:lpstr>
      <vt:lpstr>Assessing Literacy: Numeracy </vt:lpstr>
      <vt:lpstr> Assessing Literacy: Inflation  </vt:lpstr>
      <vt:lpstr>Assessing Literacy: Risk Diversification</vt:lpstr>
      <vt:lpstr>How much do older people (ages 50+) know?</vt:lpstr>
      <vt:lpstr>Correct responses: By Gender</vt:lpstr>
      <vt:lpstr>Financial Literacy and Age</vt:lpstr>
      <vt:lpstr>Financial Literacy and Education</vt:lpstr>
      <vt:lpstr>Financial Literacy among the Young (23-27). NLSY: Percentage of correct responses</vt:lpstr>
      <vt:lpstr>Two Takeway Points</vt:lpstr>
      <vt:lpstr>Financial literacy matters</vt:lpstr>
      <vt:lpstr>More on the power of interest compounding (TNS)</vt:lpstr>
      <vt:lpstr>Payment options: Loaning money to the retailer (TNS)</vt:lpstr>
      <vt:lpstr>Who has lower debt literacy? Differences between men and women</vt:lpstr>
      <vt:lpstr>People who make errors have “difficulties paying off debt.”</vt:lpstr>
      <vt:lpstr>PowerPoint Presentation</vt:lpstr>
      <vt:lpstr>PowerPoint Presentation</vt:lpstr>
      <vt:lpstr>PowerPoint Presentation</vt:lpstr>
      <vt:lpstr>PowerPoint Presentation</vt:lpstr>
      <vt:lpstr>Nine claims about household finance</vt:lpstr>
      <vt:lpstr>Households live hand to mouth Lusardi and Tufano (2009)</vt:lpstr>
      <vt:lpstr>Households live hand to mouth (Board of Governors of the Federal Reserve System 2016) </vt:lpstr>
      <vt:lpstr>PowerPoint Presentation</vt:lpstr>
      <vt:lpstr>PowerPoint Presentation</vt:lpstr>
      <vt:lpstr>PowerPoint Presentation</vt:lpstr>
      <vt:lpstr>2013 Survey of Consumer Finances (Beshears et al 2018)</vt:lpstr>
      <vt:lpstr>PowerPoint Presentation</vt:lpstr>
      <vt:lpstr>Decomposition of household wealth, age 60-69, +/- 5 percentile points from median</vt:lpstr>
      <vt:lpstr>Decomposition of household wealth, age 50-59, +/- 5 percentile points from median</vt:lpstr>
      <vt:lpstr>Decomposition of household wealth, age 30-39, +/- 5 percentile points from median</vt:lpstr>
      <vt:lpstr>SCF data from 2013, 2016, 2019 (source: Laibson, Lee, Maxted 2022)</vt:lpstr>
      <vt:lpstr>High School education</vt:lpstr>
      <vt:lpstr>High Marginal Propensity to Consume from Liquidity</vt:lpstr>
      <vt:lpstr>Havranek and Sokolova (2020)</vt:lpstr>
      <vt:lpstr>MPC’s (Ganong, Jones, Noel, Greig, Farrell, and Wheat 2020); ×3 for MPX</vt:lpstr>
      <vt:lpstr>High MPC’s out of liquid wealth Shapiro (2005)</vt:lpstr>
      <vt:lpstr>The data can reject a number of alternative hypotheses.</vt:lpstr>
      <vt:lpstr>High MPC’s out of Social security Mastrobuoni and Weinberg (2009) </vt:lpstr>
      <vt:lpstr>Lifecycle simulations (Angeletos et al 2001)</vt:lpstr>
      <vt:lpstr>Preferences</vt:lpstr>
      <vt:lpstr>Predictions (HS education)</vt:lpstr>
      <vt:lpstr>LRT Simulation Model</vt:lpstr>
      <vt:lpstr>Laibson, Repetto, and Tobacman (2012)</vt:lpstr>
      <vt:lpstr>LRT Results:</vt:lpstr>
      <vt:lpstr>Households have a low MPC  out of illiquid/portfolio wealth </vt:lpstr>
      <vt:lpstr>Nine claims about household finance</vt:lpstr>
      <vt:lpstr>PowerPoint Presentation</vt:lpstr>
      <vt:lpstr>One year of index fund fees on  a $10,000 investment</vt:lpstr>
      <vt:lpstr>Experimental conditions</vt:lpstr>
      <vt:lpstr>Fees paid by control groups (prospectus only)</vt:lpstr>
      <vt:lpstr>Ranking of factor importance</vt:lpstr>
      <vt:lpstr>Effect of fee treatment  (prospectus plus 1-page sheet highlighting fees)</vt:lpstr>
      <vt:lpstr>Ranking of factor importance</vt:lpstr>
      <vt:lpstr>Returns treatment effect on average returns since inception</vt:lpstr>
      <vt:lpstr>Returns treatment effect on fees</vt:lpstr>
      <vt:lpstr>Ranking of factor importance</vt:lpstr>
      <vt:lpstr>Lack of confidence and fees (all revealed preferences are not created equal)</vt:lpstr>
      <vt:lpstr>PowerPoint Presentation</vt:lpstr>
      <vt:lpstr>We conducted one version with Harvard staff as subjects</vt:lpstr>
      <vt:lpstr>Data from Harvard Staff</vt:lpstr>
      <vt:lpstr>Data from Harvard Staff</vt:lpstr>
      <vt:lpstr>$100 bills on the sidewalk Choi, Laibson, Madrian (2009) </vt:lpstr>
      <vt:lpstr>Financial education  Choi, Laibson, Madrian, Metrick (2004)  </vt:lpstr>
      <vt:lpstr>Effect of education is positive but small</vt:lpstr>
      <vt:lpstr>Effect of education is positive but small</vt:lpstr>
      <vt:lpstr>Effect of education is positive but small</vt:lpstr>
      <vt:lpstr>PowerPoint Presentation</vt:lpstr>
      <vt:lpstr>Information and disclosure generally don’t do much on their own</vt:lpstr>
      <vt:lpstr>Social marketing and peer effects Beshears, Choi, Laibson, Madrian, Milkman (2014)</vt:lpstr>
      <vt:lpstr>PowerPoint Presentation</vt:lpstr>
      <vt:lpstr>Variation in peer information has  no net impact on savings behavior </vt:lpstr>
      <vt:lpstr>Nine claims about household finance</vt:lpstr>
      <vt:lpstr>Procrastination in retirement savings Choi, Laibson, Madrian, Metrick (2002)</vt:lpstr>
      <vt:lpstr> Typical breakdown among 100 employees</vt:lpstr>
      <vt:lpstr>Credit card pay down Kuchler and Pagel (2021) </vt:lpstr>
      <vt:lpstr>Estimating discount functions with  consumption choices over the lifecycle Laibson, Lee, Maxted, Repetto, Tobacman (2022)</vt:lpstr>
      <vt:lpstr>Methodology</vt:lpstr>
      <vt:lpstr>Discount function admits present bias</vt:lpstr>
      <vt:lpstr>PowerPoint Presentation</vt:lpstr>
      <vt:lpstr>PowerPoint Presentation</vt:lpstr>
      <vt:lpstr>PowerPoint Presentation</vt:lpstr>
      <vt:lpstr>PowerPoint Presentation</vt:lpstr>
      <vt:lpstr>Laibson, Maxted, Moll (2022) 1-year MPC (28% w/ present bias; 15% w/ exponential)</vt:lpstr>
      <vt:lpstr>Other structural models that incorporate present bias to explain household finance facts</vt:lpstr>
      <vt:lpstr>Nine claims about household finance</vt:lpstr>
    </vt:vector>
  </TitlesOfParts>
  <Company>The Wharton School of Business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Importance of Default Options for Retirement Saving Outcomes:  Evidence from the United States</dc:title>
  <dc:creator>Brigitte C. Madrian</dc:creator>
  <cp:lastModifiedBy>Laibson, David I.</cp:lastModifiedBy>
  <cp:revision>396</cp:revision>
  <cp:lastPrinted>2020-04-06T18:09:57Z</cp:lastPrinted>
  <dcterms:created xsi:type="dcterms:W3CDTF">2005-10-12T15:03:06Z</dcterms:created>
  <dcterms:modified xsi:type="dcterms:W3CDTF">2022-05-06T13:02:47Z</dcterms:modified>
</cp:coreProperties>
</file>